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78" r:id="rId2"/>
    <p:sldId id="279" r:id="rId3"/>
    <p:sldId id="280" r:id="rId4"/>
    <p:sldId id="256" r:id="rId5"/>
    <p:sldId id="272" r:id="rId6"/>
    <p:sldId id="270" r:id="rId7"/>
    <p:sldId id="257" r:id="rId8"/>
    <p:sldId id="267" r:id="rId9"/>
    <p:sldId id="268" r:id="rId10"/>
    <p:sldId id="269" r:id="rId11"/>
    <p:sldId id="258" r:id="rId12"/>
    <p:sldId id="260" r:id="rId13"/>
    <p:sldId id="271" r:id="rId14"/>
    <p:sldId id="264" r:id="rId15"/>
    <p:sldId id="266" r:id="rId16"/>
    <p:sldId id="265" r:id="rId17"/>
    <p:sldId id="281" r:id="rId18"/>
    <p:sldId id="261" r:id="rId19"/>
    <p:sldId id="282" r:id="rId20"/>
    <p:sldId id="262" r:id="rId21"/>
    <p:sldId id="273" r:id="rId22"/>
    <p:sldId id="276" r:id="rId23"/>
    <p:sldId id="274" r:id="rId24"/>
    <p:sldId id="263" r:id="rId25"/>
    <p:sldId id="259" r:id="rId26"/>
    <p:sldId id="275" r:id="rId27"/>
    <p:sldId id="277" r:id="rId2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569" autoAdjust="0"/>
    <p:restoredTop sz="86387" autoAdjust="0"/>
  </p:normalViewPr>
  <p:slideViewPr>
    <p:cSldViewPr>
      <p:cViewPr>
        <p:scale>
          <a:sx n="50" d="100"/>
          <a:sy n="50" d="100"/>
        </p:scale>
        <p:origin x="-1038" y="-318"/>
      </p:cViewPr>
      <p:guideLst>
        <p:guide orient="horz" pos="2160"/>
        <p:guide pos="2880"/>
      </p:guideLst>
    </p:cSldViewPr>
  </p:slideViewPr>
  <p:outlineViewPr>
    <p:cViewPr>
      <p:scale>
        <a:sx n="33" d="100"/>
        <a:sy n="33" d="100"/>
      </p:scale>
      <p:origin x="0" y="2610"/>
    </p:cViewPr>
  </p:outlineViewPr>
  <p:notesTextViewPr>
    <p:cViewPr>
      <p:scale>
        <a:sx n="100" d="100"/>
        <a:sy n="100" d="100"/>
      </p:scale>
      <p:origin x="0" y="0"/>
    </p:cViewPr>
  </p:notesTextViewPr>
  <p:sorterViewPr>
    <p:cViewPr>
      <p:scale>
        <a:sx n="66" d="100"/>
        <a:sy n="66" d="100"/>
      </p:scale>
      <p:origin x="0" y="52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589E58-6AF4-4AB0-8278-B8999E0360FF}" type="doc">
      <dgm:prSet loTypeId="urn:microsoft.com/office/officeart/2005/8/layout/funnel1" loCatId="process" qsTypeId="urn:microsoft.com/office/officeart/2005/8/quickstyle/simple1" qsCatId="simple" csTypeId="urn:microsoft.com/office/officeart/2005/8/colors/colorful4" csCatId="colorful" phldr="1"/>
      <dgm:spPr/>
      <dgm:t>
        <a:bodyPr/>
        <a:lstStyle/>
        <a:p>
          <a:endParaRPr lang="es-ES"/>
        </a:p>
      </dgm:t>
    </dgm:pt>
    <dgm:pt modelId="{541ABC7B-E1F5-4E8A-9ACE-015A20BDE7D8}">
      <dgm:prSet phldrT="[Texto]"/>
      <dgm:spPr/>
      <dgm:t>
        <a:bodyPr/>
        <a:lstStyle/>
        <a:p>
          <a:r>
            <a:rPr lang="es-ES_tradnl" dirty="0" smtClean="0"/>
            <a:t>Entidades sin ánimo de lucro</a:t>
          </a:r>
          <a:endParaRPr lang="es-ES" dirty="0"/>
        </a:p>
      </dgm:t>
    </dgm:pt>
    <dgm:pt modelId="{D42CCD4B-71BC-4776-9C88-B4F79A9CA577}" type="parTrans" cxnId="{F9B8F64A-E293-4426-8B9C-7AD5D6E5E0D9}">
      <dgm:prSet/>
      <dgm:spPr/>
      <dgm:t>
        <a:bodyPr/>
        <a:lstStyle/>
        <a:p>
          <a:endParaRPr lang="es-ES"/>
        </a:p>
      </dgm:t>
    </dgm:pt>
    <dgm:pt modelId="{1E545E87-1803-4DEF-B9B7-D7DCCB059CF9}" type="sibTrans" cxnId="{F9B8F64A-E293-4426-8B9C-7AD5D6E5E0D9}">
      <dgm:prSet/>
      <dgm:spPr/>
      <dgm:t>
        <a:bodyPr/>
        <a:lstStyle/>
        <a:p>
          <a:endParaRPr lang="es-ES"/>
        </a:p>
      </dgm:t>
    </dgm:pt>
    <dgm:pt modelId="{EA760C62-E7E8-4FA4-858E-5B553C429D8E}">
      <dgm:prSet phldrT="[Texto]"/>
      <dgm:spPr/>
      <dgm:t>
        <a:bodyPr/>
        <a:lstStyle/>
        <a:p>
          <a:r>
            <a:rPr lang="es-ES_tradnl" dirty="0" smtClean="0"/>
            <a:t>Entidades de economía social</a:t>
          </a:r>
          <a:endParaRPr lang="es-ES" dirty="0"/>
        </a:p>
      </dgm:t>
    </dgm:pt>
    <dgm:pt modelId="{1CF9BD9F-8B24-435D-8CFF-ADF04EFA5744}" type="parTrans" cxnId="{4CFFF9C9-7677-4E5B-A759-B299F5E00692}">
      <dgm:prSet/>
      <dgm:spPr/>
      <dgm:t>
        <a:bodyPr/>
        <a:lstStyle/>
        <a:p>
          <a:endParaRPr lang="es-ES"/>
        </a:p>
      </dgm:t>
    </dgm:pt>
    <dgm:pt modelId="{0561FCE9-20D1-44A3-9E1D-B45865B74C4E}" type="sibTrans" cxnId="{4CFFF9C9-7677-4E5B-A759-B299F5E00692}">
      <dgm:prSet/>
      <dgm:spPr/>
      <dgm:t>
        <a:bodyPr/>
        <a:lstStyle/>
        <a:p>
          <a:endParaRPr lang="es-ES"/>
        </a:p>
      </dgm:t>
    </dgm:pt>
    <dgm:pt modelId="{C9E593AF-8B69-48AA-B6DD-A438F643B957}">
      <dgm:prSet phldrT="[Texto]"/>
      <dgm:spPr/>
      <dgm:t>
        <a:bodyPr/>
        <a:lstStyle/>
        <a:p>
          <a:r>
            <a:rPr lang="es-ES_tradnl" dirty="0" smtClean="0"/>
            <a:t>Tercer sector</a:t>
          </a:r>
          <a:endParaRPr lang="es-ES" dirty="0"/>
        </a:p>
      </dgm:t>
    </dgm:pt>
    <dgm:pt modelId="{B9B6E8FB-FCED-42D4-B363-EE9E29104DFD}" type="sibTrans" cxnId="{11FFFFA5-7E5F-45AE-8D21-0DBDBD52BA4E}">
      <dgm:prSet/>
      <dgm:spPr/>
      <dgm:t>
        <a:bodyPr/>
        <a:lstStyle/>
        <a:p>
          <a:endParaRPr lang="es-ES"/>
        </a:p>
      </dgm:t>
    </dgm:pt>
    <dgm:pt modelId="{DC6BA255-F299-4183-969C-53C0F001ADAD}" type="parTrans" cxnId="{11FFFFA5-7E5F-45AE-8D21-0DBDBD52BA4E}">
      <dgm:prSet/>
      <dgm:spPr/>
      <dgm:t>
        <a:bodyPr/>
        <a:lstStyle/>
        <a:p>
          <a:endParaRPr lang="es-ES"/>
        </a:p>
      </dgm:t>
    </dgm:pt>
    <dgm:pt modelId="{F2BCD815-1D6F-4BAF-AABD-157B973E7BDC}" type="pres">
      <dgm:prSet presAssocID="{90589E58-6AF4-4AB0-8278-B8999E0360FF}" presName="Name0" presStyleCnt="0">
        <dgm:presLayoutVars>
          <dgm:chMax val="4"/>
          <dgm:resizeHandles val="exact"/>
        </dgm:presLayoutVars>
      </dgm:prSet>
      <dgm:spPr/>
      <dgm:t>
        <a:bodyPr/>
        <a:lstStyle/>
        <a:p>
          <a:endParaRPr lang="es-ES"/>
        </a:p>
      </dgm:t>
    </dgm:pt>
    <dgm:pt modelId="{BCF857F0-DC34-4B06-B0DD-A4FC50256447}" type="pres">
      <dgm:prSet presAssocID="{90589E58-6AF4-4AB0-8278-B8999E0360FF}" presName="ellipse" presStyleLbl="trBgShp" presStyleIdx="0" presStyleCnt="1" custScaleX="126371" custScaleY="112655" custLinFactNeighborX="9875" custLinFactNeighborY="-5017"/>
      <dgm:spPr/>
    </dgm:pt>
    <dgm:pt modelId="{64C263C1-7BDB-4141-999C-F879D8B405CF}" type="pres">
      <dgm:prSet presAssocID="{90589E58-6AF4-4AB0-8278-B8999E0360FF}" presName="arrow1" presStyleLbl="fgShp" presStyleIdx="0" presStyleCnt="1" custLinFactX="-200000" custLinFactNeighborX="-264760" custLinFactNeighborY="79943"/>
      <dgm:spPr/>
      <dgm:t>
        <a:bodyPr/>
        <a:lstStyle/>
        <a:p>
          <a:endParaRPr lang="es-ES"/>
        </a:p>
      </dgm:t>
    </dgm:pt>
    <dgm:pt modelId="{13E0B823-66D8-498B-AB00-829FDBD48FBE}" type="pres">
      <dgm:prSet presAssocID="{90589E58-6AF4-4AB0-8278-B8999E0360FF}" presName="rectangle" presStyleLbl="revTx" presStyleIdx="0" presStyleCnt="1" custLinFactNeighborX="4183" custLinFactNeighborY="9419">
        <dgm:presLayoutVars>
          <dgm:bulletEnabled val="1"/>
        </dgm:presLayoutVars>
      </dgm:prSet>
      <dgm:spPr/>
      <dgm:t>
        <a:bodyPr/>
        <a:lstStyle/>
        <a:p>
          <a:endParaRPr lang="es-ES"/>
        </a:p>
      </dgm:t>
    </dgm:pt>
    <dgm:pt modelId="{E12F6A91-6F6F-432A-B4D7-5E85C4772A17}" type="pres">
      <dgm:prSet presAssocID="{EA760C62-E7E8-4FA4-858E-5B553C429D8E}" presName="item1" presStyleLbl="node1" presStyleIdx="0" presStyleCnt="2" custScaleX="176226" custScaleY="160680" custLinFactY="-7098" custLinFactNeighborX="68887" custLinFactNeighborY="-100000">
        <dgm:presLayoutVars>
          <dgm:bulletEnabled val="1"/>
        </dgm:presLayoutVars>
      </dgm:prSet>
      <dgm:spPr/>
      <dgm:t>
        <a:bodyPr/>
        <a:lstStyle/>
        <a:p>
          <a:endParaRPr lang="es-ES"/>
        </a:p>
      </dgm:t>
    </dgm:pt>
    <dgm:pt modelId="{96518FA3-F052-484F-8938-D4E9B4462EE3}" type="pres">
      <dgm:prSet presAssocID="{C9E593AF-8B69-48AA-B6DD-A438F643B957}" presName="item2" presStyleLbl="node1" presStyleIdx="1" presStyleCnt="2" custScaleX="155881" custScaleY="130334" custLinFactNeighborX="-20928" custLinFactNeighborY="-34649">
        <dgm:presLayoutVars>
          <dgm:bulletEnabled val="1"/>
        </dgm:presLayoutVars>
      </dgm:prSet>
      <dgm:spPr/>
      <dgm:t>
        <a:bodyPr/>
        <a:lstStyle/>
        <a:p>
          <a:endParaRPr lang="es-ES"/>
        </a:p>
      </dgm:t>
    </dgm:pt>
    <dgm:pt modelId="{F30F068B-9D36-402D-8E9A-962263CADB4A}" type="pres">
      <dgm:prSet presAssocID="{90589E58-6AF4-4AB0-8278-B8999E0360FF}" presName="funnel" presStyleLbl="trAlignAcc1" presStyleIdx="0" presStyleCnt="1" custScaleX="116199" custScaleY="105062" custLinFactNeighborX="2760" custLinFactNeighborY="-7221"/>
      <dgm:spPr/>
    </dgm:pt>
  </dgm:ptLst>
  <dgm:cxnLst>
    <dgm:cxn modelId="{B460970A-1662-417C-A17E-41D7A4AFFA5F}" type="presOf" srcId="{90589E58-6AF4-4AB0-8278-B8999E0360FF}" destId="{F2BCD815-1D6F-4BAF-AABD-157B973E7BDC}" srcOrd="0" destOrd="0" presId="urn:microsoft.com/office/officeart/2005/8/layout/funnel1"/>
    <dgm:cxn modelId="{4CFFF9C9-7677-4E5B-A759-B299F5E00692}" srcId="{90589E58-6AF4-4AB0-8278-B8999E0360FF}" destId="{EA760C62-E7E8-4FA4-858E-5B553C429D8E}" srcOrd="1" destOrd="0" parTransId="{1CF9BD9F-8B24-435D-8CFF-ADF04EFA5744}" sibTransId="{0561FCE9-20D1-44A3-9E1D-B45865B74C4E}"/>
    <dgm:cxn modelId="{11FFFFA5-7E5F-45AE-8D21-0DBDBD52BA4E}" srcId="{90589E58-6AF4-4AB0-8278-B8999E0360FF}" destId="{C9E593AF-8B69-48AA-B6DD-A438F643B957}" srcOrd="2" destOrd="0" parTransId="{DC6BA255-F299-4183-969C-53C0F001ADAD}" sibTransId="{B9B6E8FB-FCED-42D4-B363-EE9E29104DFD}"/>
    <dgm:cxn modelId="{282C2919-E0DF-48A3-91A9-CBB78C5D673B}" type="presOf" srcId="{541ABC7B-E1F5-4E8A-9ACE-015A20BDE7D8}" destId="{96518FA3-F052-484F-8938-D4E9B4462EE3}" srcOrd="0" destOrd="0" presId="urn:microsoft.com/office/officeart/2005/8/layout/funnel1"/>
    <dgm:cxn modelId="{8E0723D8-D95D-4893-AD3B-F1B96E0B0B40}" type="presOf" srcId="{C9E593AF-8B69-48AA-B6DD-A438F643B957}" destId="{13E0B823-66D8-498B-AB00-829FDBD48FBE}" srcOrd="0" destOrd="0" presId="urn:microsoft.com/office/officeart/2005/8/layout/funnel1"/>
    <dgm:cxn modelId="{3A5FEEBD-7384-4D19-9782-63140F042FE2}" type="presOf" srcId="{EA760C62-E7E8-4FA4-858E-5B553C429D8E}" destId="{E12F6A91-6F6F-432A-B4D7-5E85C4772A17}" srcOrd="0" destOrd="0" presId="urn:microsoft.com/office/officeart/2005/8/layout/funnel1"/>
    <dgm:cxn modelId="{F9B8F64A-E293-4426-8B9C-7AD5D6E5E0D9}" srcId="{90589E58-6AF4-4AB0-8278-B8999E0360FF}" destId="{541ABC7B-E1F5-4E8A-9ACE-015A20BDE7D8}" srcOrd="0" destOrd="0" parTransId="{D42CCD4B-71BC-4776-9C88-B4F79A9CA577}" sibTransId="{1E545E87-1803-4DEF-B9B7-D7DCCB059CF9}"/>
    <dgm:cxn modelId="{0993E587-2C93-489D-86E1-1A56BE9B147A}" type="presParOf" srcId="{F2BCD815-1D6F-4BAF-AABD-157B973E7BDC}" destId="{BCF857F0-DC34-4B06-B0DD-A4FC50256447}" srcOrd="0" destOrd="0" presId="urn:microsoft.com/office/officeart/2005/8/layout/funnel1"/>
    <dgm:cxn modelId="{5CC8A9AE-731D-4200-903C-135BB54ACF9E}" type="presParOf" srcId="{F2BCD815-1D6F-4BAF-AABD-157B973E7BDC}" destId="{64C263C1-7BDB-4141-999C-F879D8B405CF}" srcOrd="1" destOrd="0" presId="urn:microsoft.com/office/officeart/2005/8/layout/funnel1"/>
    <dgm:cxn modelId="{CE8D5E34-A28A-47A3-B189-72332EE680FD}" type="presParOf" srcId="{F2BCD815-1D6F-4BAF-AABD-157B973E7BDC}" destId="{13E0B823-66D8-498B-AB00-829FDBD48FBE}" srcOrd="2" destOrd="0" presId="urn:microsoft.com/office/officeart/2005/8/layout/funnel1"/>
    <dgm:cxn modelId="{7A303148-FB7F-47FB-8E5D-A2846979F77D}" type="presParOf" srcId="{F2BCD815-1D6F-4BAF-AABD-157B973E7BDC}" destId="{E12F6A91-6F6F-432A-B4D7-5E85C4772A17}" srcOrd="3" destOrd="0" presId="urn:microsoft.com/office/officeart/2005/8/layout/funnel1"/>
    <dgm:cxn modelId="{57DAC02E-2B49-42EE-B778-D8B4C3719160}" type="presParOf" srcId="{F2BCD815-1D6F-4BAF-AABD-157B973E7BDC}" destId="{96518FA3-F052-484F-8938-D4E9B4462EE3}" srcOrd="4" destOrd="0" presId="urn:microsoft.com/office/officeart/2005/8/layout/funnel1"/>
    <dgm:cxn modelId="{9CFDDAF7-C4D6-4909-825D-7AA8F47ECEFD}" type="presParOf" srcId="{F2BCD815-1D6F-4BAF-AABD-157B973E7BDC}" destId="{F30F068B-9D36-402D-8E9A-962263CADB4A}" srcOrd="5" destOrd="0" presId="urn:microsoft.com/office/officeart/2005/8/layout/funne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66723C-46E8-4FF6-9263-0582BBA0178E}" type="doc">
      <dgm:prSet loTypeId="urn:microsoft.com/office/officeart/2005/8/layout/funnel1" loCatId="process" qsTypeId="urn:microsoft.com/office/officeart/2005/8/quickstyle/simple1" qsCatId="simple" csTypeId="urn:microsoft.com/office/officeart/2005/8/colors/colorful4" csCatId="colorful" phldr="1"/>
      <dgm:spPr/>
      <dgm:t>
        <a:bodyPr/>
        <a:lstStyle/>
        <a:p>
          <a:endParaRPr lang="es-ES"/>
        </a:p>
      </dgm:t>
    </dgm:pt>
    <dgm:pt modelId="{5C9AD3B0-0ECC-4A9B-90C9-E5498FFB2A24}">
      <dgm:prSet phldrT="[Texto]"/>
      <dgm:spPr/>
      <dgm:t>
        <a:bodyPr/>
        <a:lstStyle/>
        <a:p>
          <a:r>
            <a:rPr lang="es-ES_tradnl" dirty="0" smtClean="0"/>
            <a:t>Entidades sin ánimo de lucro</a:t>
          </a:r>
          <a:endParaRPr lang="es-ES" dirty="0"/>
        </a:p>
      </dgm:t>
    </dgm:pt>
    <dgm:pt modelId="{E301319E-4EF6-48C2-A63F-E2C7514B93CF}" type="parTrans" cxnId="{F927F79F-4E2B-49E3-8BB4-D1C4CE90C63D}">
      <dgm:prSet/>
      <dgm:spPr/>
      <dgm:t>
        <a:bodyPr/>
        <a:lstStyle/>
        <a:p>
          <a:endParaRPr lang="es-ES"/>
        </a:p>
      </dgm:t>
    </dgm:pt>
    <dgm:pt modelId="{DE602D20-DCFA-4730-BD58-9FCC66588FC5}" type="sibTrans" cxnId="{F927F79F-4E2B-49E3-8BB4-D1C4CE90C63D}">
      <dgm:prSet/>
      <dgm:spPr/>
      <dgm:t>
        <a:bodyPr/>
        <a:lstStyle/>
        <a:p>
          <a:endParaRPr lang="es-ES"/>
        </a:p>
      </dgm:t>
    </dgm:pt>
    <dgm:pt modelId="{56EAD665-1ECA-48A0-A15B-36B645D3D68D}">
      <dgm:prSet phldrT="[Texto]"/>
      <dgm:spPr/>
      <dgm:t>
        <a:bodyPr/>
        <a:lstStyle/>
        <a:p>
          <a:r>
            <a:rPr lang="es-ES_tradnl" dirty="0" smtClean="0"/>
            <a:t>Entidades de economía social</a:t>
          </a:r>
          <a:endParaRPr lang="es-ES" dirty="0"/>
        </a:p>
      </dgm:t>
    </dgm:pt>
    <dgm:pt modelId="{2CBBC776-E402-4BB8-9A3C-E5EB0D9BFC33}" type="parTrans" cxnId="{6A36FF88-1EAB-4845-961F-EC2511D1F959}">
      <dgm:prSet/>
      <dgm:spPr/>
      <dgm:t>
        <a:bodyPr/>
        <a:lstStyle/>
        <a:p>
          <a:endParaRPr lang="es-ES"/>
        </a:p>
      </dgm:t>
    </dgm:pt>
    <dgm:pt modelId="{C92287DD-C096-4480-AE36-DE2F8B83DDCB}" type="sibTrans" cxnId="{6A36FF88-1EAB-4845-961F-EC2511D1F959}">
      <dgm:prSet/>
      <dgm:spPr/>
      <dgm:t>
        <a:bodyPr/>
        <a:lstStyle/>
        <a:p>
          <a:endParaRPr lang="es-ES"/>
        </a:p>
      </dgm:t>
    </dgm:pt>
    <dgm:pt modelId="{96A81726-DB70-4B11-B6E9-9BA0D09BD049}">
      <dgm:prSet phldrT="[Texto]"/>
      <dgm:spPr/>
      <dgm:t>
        <a:bodyPr/>
        <a:lstStyle/>
        <a:p>
          <a:r>
            <a:rPr lang="es-ES_tradnl" dirty="0" smtClean="0"/>
            <a:t>Tercer Sector</a:t>
          </a:r>
          <a:endParaRPr lang="es-ES" dirty="0"/>
        </a:p>
      </dgm:t>
    </dgm:pt>
    <dgm:pt modelId="{69521FE3-16A9-4FCE-B1BF-0E2EF1F9020E}" type="parTrans" cxnId="{09426A6A-DFB9-4929-B9EA-717CCE4DAC76}">
      <dgm:prSet/>
      <dgm:spPr/>
      <dgm:t>
        <a:bodyPr/>
        <a:lstStyle/>
        <a:p>
          <a:endParaRPr lang="es-ES"/>
        </a:p>
      </dgm:t>
    </dgm:pt>
    <dgm:pt modelId="{32DFF484-67CC-4787-9142-9308837C0C4F}" type="sibTrans" cxnId="{09426A6A-DFB9-4929-B9EA-717CCE4DAC76}">
      <dgm:prSet/>
      <dgm:spPr/>
      <dgm:t>
        <a:bodyPr/>
        <a:lstStyle/>
        <a:p>
          <a:endParaRPr lang="es-ES"/>
        </a:p>
      </dgm:t>
    </dgm:pt>
    <dgm:pt modelId="{525768D5-F5BA-41A9-97F3-F953AB4F01CA}" type="pres">
      <dgm:prSet presAssocID="{7D66723C-46E8-4FF6-9263-0582BBA0178E}" presName="Name0" presStyleCnt="0">
        <dgm:presLayoutVars>
          <dgm:chMax val="4"/>
          <dgm:resizeHandles val="exact"/>
        </dgm:presLayoutVars>
      </dgm:prSet>
      <dgm:spPr/>
      <dgm:t>
        <a:bodyPr/>
        <a:lstStyle/>
        <a:p>
          <a:endParaRPr lang="es-ES"/>
        </a:p>
      </dgm:t>
    </dgm:pt>
    <dgm:pt modelId="{F67FC61F-9D83-4CF9-9938-0D3DA47E8045}" type="pres">
      <dgm:prSet presAssocID="{7D66723C-46E8-4FF6-9263-0582BBA0178E}" presName="ellipse" presStyleLbl="trBgShp" presStyleIdx="0" presStyleCnt="1"/>
      <dgm:spPr/>
    </dgm:pt>
    <dgm:pt modelId="{5F2AD4A1-8C8A-4D38-923F-E956A19A0582}" type="pres">
      <dgm:prSet presAssocID="{7D66723C-46E8-4FF6-9263-0582BBA0178E}" presName="arrow1" presStyleLbl="fgShp" presStyleIdx="0" presStyleCnt="1"/>
      <dgm:spPr/>
    </dgm:pt>
    <dgm:pt modelId="{E07F3C12-511E-408A-9441-92C2281DFA42}" type="pres">
      <dgm:prSet presAssocID="{7D66723C-46E8-4FF6-9263-0582BBA0178E}" presName="rectangle" presStyleLbl="revTx" presStyleIdx="0" presStyleCnt="1">
        <dgm:presLayoutVars>
          <dgm:bulletEnabled val="1"/>
        </dgm:presLayoutVars>
      </dgm:prSet>
      <dgm:spPr/>
      <dgm:t>
        <a:bodyPr/>
        <a:lstStyle/>
        <a:p>
          <a:endParaRPr lang="es-ES"/>
        </a:p>
      </dgm:t>
    </dgm:pt>
    <dgm:pt modelId="{7CAECB21-4E46-49C6-BE58-FA1531D59BED}" type="pres">
      <dgm:prSet presAssocID="{56EAD665-1ECA-48A0-A15B-36B645D3D68D}" presName="item1" presStyleLbl="node1" presStyleIdx="0" presStyleCnt="2" custScaleX="123365" custScaleY="112600" custLinFactX="100000" custLinFactNeighborX="120182" custLinFactNeighborY="-88809">
        <dgm:presLayoutVars>
          <dgm:bulletEnabled val="1"/>
        </dgm:presLayoutVars>
      </dgm:prSet>
      <dgm:spPr/>
      <dgm:t>
        <a:bodyPr/>
        <a:lstStyle/>
        <a:p>
          <a:endParaRPr lang="es-ES"/>
        </a:p>
      </dgm:t>
    </dgm:pt>
    <dgm:pt modelId="{A769B277-FC3A-49DD-A9D2-9473386A8342}" type="pres">
      <dgm:prSet presAssocID="{96A81726-DB70-4B11-B6E9-9BA0D09BD049}" presName="item2" presStyleLbl="node1" presStyleIdx="1" presStyleCnt="2" custScaleX="210421" custScaleY="152773" custLinFactNeighborX="53840" custLinFactNeighborY="-6300">
        <dgm:presLayoutVars>
          <dgm:bulletEnabled val="1"/>
        </dgm:presLayoutVars>
      </dgm:prSet>
      <dgm:spPr/>
      <dgm:t>
        <a:bodyPr/>
        <a:lstStyle/>
        <a:p>
          <a:endParaRPr lang="es-ES"/>
        </a:p>
      </dgm:t>
    </dgm:pt>
    <dgm:pt modelId="{E181BE5B-3427-4840-ACBD-85D7B1DF72B5}" type="pres">
      <dgm:prSet presAssocID="{7D66723C-46E8-4FF6-9263-0582BBA0178E}" presName="funnel" presStyleLbl="trAlignAcc1" presStyleIdx="0" presStyleCnt="1" custLinFactNeighborX="-2649" custLinFactNeighborY="-2869"/>
      <dgm:spPr/>
    </dgm:pt>
  </dgm:ptLst>
  <dgm:cxnLst>
    <dgm:cxn modelId="{DC70193F-D7B4-42A6-A0B5-628D30774C46}" type="presOf" srcId="{96A81726-DB70-4B11-B6E9-9BA0D09BD049}" destId="{E07F3C12-511E-408A-9441-92C2281DFA42}" srcOrd="0" destOrd="0" presId="urn:microsoft.com/office/officeart/2005/8/layout/funnel1"/>
    <dgm:cxn modelId="{911419EF-128F-444D-BBB7-393EFB9D412C}" type="presOf" srcId="{5C9AD3B0-0ECC-4A9B-90C9-E5498FFB2A24}" destId="{A769B277-FC3A-49DD-A9D2-9473386A8342}" srcOrd="0" destOrd="0" presId="urn:microsoft.com/office/officeart/2005/8/layout/funnel1"/>
    <dgm:cxn modelId="{F927F79F-4E2B-49E3-8BB4-D1C4CE90C63D}" srcId="{7D66723C-46E8-4FF6-9263-0582BBA0178E}" destId="{5C9AD3B0-0ECC-4A9B-90C9-E5498FFB2A24}" srcOrd="0" destOrd="0" parTransId="{E301319E-4EF6-48C2-A63F-E2C7514B93CF}" sibTransId="{DE602D20-DCFA-4730-BD58-9FCC66588FC5}"/>
    <dgm:cxn modelId="{6A36FF88-1EAB-4845-961F-EC2511D1F959}" srcId="{7D66723C-46E8-4FF6-9263-0582BBA0178E}" destId="{56EAD665-1ECA-48A0-A15B-36B645D3D68D}" srcOrd="1" destOrd="0" parTransId="{2CBBC776-E402-4BB8-9A3C-E5EB0D9BFC33}" sibTransId="{C92287DD-C096-4480-AE36-DE2F8B83DDCB}"/>
    <dgm:cxn modelId="{09426A6A-DFB9-4929-B9EA-717CCE4DAC76}" srcId="{7D66723C-46E8-4FF6-9263-0582BBA0178E}" destId="{96A81726-DB70-4B11-B6E9-9BA0D09BD049}" srcOrd="2" destOrd="0" parTransId="{69521FE3-16A9-4FCE-B1BF-0E2EF1F9020E}" sibTransId="{32DFF484-67CC-4787-9142-9308837C0C4F}"/>
    <dgm:cxn modelId="{D8223066-AE0B-42E3-B0F7-AC9307FB8377}" type="presOf" srcId="{56EAD665-1ECA-48A0-A15B-36B645D3D68D}" destId="{7CAECB21-4E46-49C6-BE58-FA1531D59BED}" srcOrd="0" destOrd="0" presId="urn:microsoft.com/office/officeart/2005/8/layout/funnel1"/>
    <dgm:cxn modelId="{AF833CDA-49DC-465D-974E-BB7EE290D26E}" type="presOf" srcId="{7D66723C-46E8-4FF6-9263-0582BBA0178E}" destId="{525768D5-F5BA-41A9-97F3-F953AB4F01CA}" srcOrd="0" destOrd="0" presId="urn:microsoft.com/office/officeart/2005/8/layout/funnel1"/>
    <dgm:cxn modelId="{682628F4-E53A-4BB0-A951-3944C2E740EA}" type="presParOf" srcId="{525768D5-F5BA-41A9-97F3-F953AB4F01CA}" destId="{F67FC61F-9D83-4CF9-9938-0D3DA47E8045}" srcOrd="0" destOrd="0" presId="urn:microsoft.com/office/officeart/2005/8/layout/funnel1"/>
    <dgm:cxn modelId="{EEC63A77-B808-4B20-91D8-F421EE530136}" type="presParOf" srcId="{525768D5-F5BA-41A9-97F3-F953AB4F01CA}" destId="{5F2AD4A1-8C8A-4D38-923F-E956A19A0582}" srcOrd="1" destOrd="0" presId="urn:microsoft.com/office/officeart/2005/8/layout/funnel1"/>
    <dgm:cxn modelId="{FDD03991-3036-4955-9931-784D9528455F}" type="presParOf" srcId="{525768D5-F5BA-41A9-97F3-F953AB4F01CA}" destId="{E07F3C12-511E-408A-9441-92C2281DFA42}" srcOrd="2" destOrd="0" presId="urn:microsoft.com/office/officeart/2005/8/layout/funnel1"/>
    <dgm:cxn modelId="{EC3D21D6-B665-441E-A005-47B7E9B21D32}" type="presParOf" srcId="{525768D5-F5BA-41A9-97F3-F953AB4F01CA}" destId="{7CAECB21-4E46-49C6-BE58-FA1531D59BED}" srcOrd="3" destOrd="0" presId="urn:microsoft.com/office/officeart/2005/8/layout/funnel1"/>
    <dgm:cxn modelId="{F17DB96E-8417-4A96-AF72-7DC10E3FC1D3}" type="presParOf" srcId="{525768D5-F5BA-41A9-97F3-F953AB4F01CA}" destId="{A769B277-FC3A-49DD-A9D2-9473386A8342}" srcOrd="4" destOrd="0" presId="urn:microsoft.com/office/officeart/2005/8/layout/funnel1"/>
    <dgm:cxn modelId="{C8DDD6A0-668D-43F9-9488-35F114CB5939}" type="presParOf" srcId="{525768D5-F5BA-41A9-97F3-F953AB4F01CA}" destId="{E181BE5B-3427-4840-ACBD-85D7B1DF72B5}" srcOrd="5" destOrd="0" presId="urn:microsoft.com/office/officeart/2005/8/layout/funne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F857F0-DC34-4B06-B0DD-A4FC50256447}">
      <dsp:nvSpPr>
        <dsp:cNvPr id="0" name=""/>
        <dsp:cNvSpPr/>
      </dsp:nvSpPr>
      <dsp:spPr>
        <a:xfrm>
          <a:off x="1300847" y="72009"/>
          <a:ext cx="4140672" cy="1281923"/>
        </a:xfrm>
        <a:prstGeom prst="ellipse">
          <a:avLst/>
        </a:prstGeom>
        <a:solidFill>
          <a:schemeClr val="accent4">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4C263C1-7BDB-4141-999C-F879D8B405CF}">
      <dsp:nvSpPr>
        <dsp:cNvPr id="0" name=""/>
        <dsp:cNvSpPr/>
      </dsp:nvSpPr>
      <dsp:spPr>
        <a:xfrm>
          <a:off x="0" y="3312369"/>
          <a:ext cx="635000" cy="406400"/>
        </a:xfrm>
        <a:prstGeom prst="downArrow">
          <a:avLst/>
        </a:prstGeom>
        <a:solidFill>
          <a:schemeClr val="accent4">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E0B823-66D8-498B-AB00-829FDBD48FBE}">
      <dsp:nvSpPr>
        <dsp:cNvPr id="0" name=""/>
        <dsp:cNvSpPr/>
      </dsp:nvSpPr>
      <dsp:spPr>
        <a:xfrm>
          <a:off x="1656196" y="3312600"/>
          <a:ext cx="3048000" cy="76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es-ES_tradnl" sz="2700" kern="1200" dirty="0" smtClean="0"/>
            <a:t>Tercer sector</a:t>
          </a:r>
          <a:endParaRPr lang="es-ES" sz="2700" kern="1200" dirty="0"/>
        </a:p>
      </dsp:txBody>
      <dsp:txXfrm>
        <a:off x="1656196" y="3312600"/>
        <a:ext cx="3048000" cy="762000"/>
      </dsp:txXfrm>
    </dsp:sp>
    <dsp:sp modelId="{E12F6A91-6F6F-432A-B4D7-5E85C4772A17}">
      <dsp:nvSpPr>
        <dsp:cNvPr id="0" name=""/>
        <dsp:cNvSpPr/>
      </dsp:nvSpPr>
      <dsp:spPr>
        <a:xfrm>
          <a:off x="2952325" y="0"/>
          <a:ext cx="2014263" cy="1836572"/>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s-ES_tradnl" sz="2200" kern="1200" dirty="0" smtClean="0"/>
            <a:t>Entidades de economía social</a:t>
          </a:r>
          <a:endParaRPr lang="es-ES" sz="2200" kern="1200" dirty="0"/>
        </a:p>
      </dsp:txBody>
      <dsp:txXfrm>
        <a:off x="3247307" y="268960"/>
        <a:ext cx="1424299" cy="1298652"/>
      </dsp:txXfrm>
    </dsp:sp>
    <dsp:sp modelId="{96518FA3-F052-484F-8938-D4E9B4462EE3}">
      <dsp:nvSpPr>
        <dsp:cNvPr id="0" name=""/>
        <dsp:cNvSpPr/>
      </dsp:nvSpPr>
      <dsp:spPr>
        <a:xfrm>
          <a:off x="1224131" y="4"/>
          <a:ext cx="1781719" cy="1489717"/>
        </a:xfrm>
        <a:prstGeom prst="ellipse">
          <a:avLst/>
        </a:prstGeom>
        <a:solidFill>
          <a:schemeClr val="accent4">
            <a:hueOff val="-3210336"/>
            <a:satOff val="39690"/>
            <a:lumOff val="-129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s-ES_tradnl" sz="2100" kern="1200" dirty="0" smtClean="0"/>
            <a:t>Entidades sin ánimo de lucro</a:t>
          </a:r>
          <a:endParaRPr lang="es-ES" sz="2100" kern="1200" dirty="0"/>
        </a:p>
      </dsp:txBody>
      <dsp:txXfrm>
        <a:off x="1485058" y="218168"/>
        <a:ext cx="1259865" cy="1053389"/>
      </dsp:txXfrm>
    </dsp:sp>
    <dsp:sp modelId="{F30F068B-9D36-402D-8E9A-962263CADB4A}">
      <dsp:nvSpPr>
        <dsp:cNvPr id="0" name=""/>
        <dsp:cNvSpPr/>
      </dsp:nvSpPr>
      <dsp:spPr>
        <a:xfrm>
          <a:off x="1084826" y="-10600"/>
          <a:ext cx="4132036" cy="2988803"/>
        </a:xfrm>
        <a:prstGeom prst="funnel">
          <a:avLst/>
        </a:prstGeom>
        <a:solidFill>
          <a:schemeClr val="lt1">
            <a:alpha val="4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7FC61F-9D83-4CF9-9938-0D3DA47E8045}">
      <dsp:nvSpPr>
        <dsp:cNvPr id="0" name=""/>
        <dsp:cNvSpPr/>
      </dsp:nvSpPr>
      <dsp:spPr>
        <a:xfrm>
          <a:off x="1466148" y="165099"/>
          <a:ext cx="3276600" cy="1137920"/>
        </a:xfrm>
        <a:prstGeom prst="ellipse">
          <a:avLst/>
        </a:prstGeom>
        <a:solidFill>
          <a:schemeClr val="accent4">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F2AD4A1-8C8A-4D38-923F-E956A19A0582}">
      <dsp:nvSpPr>
        <dsp:cNvPr id="0" name=""/>
        <dsp:cNvSpPr/>
      </dsp:nvSpPr>
      <dsp:spPr>
        <a:xfrm>
          <a:off x="2792028" y="2951479"/>
          <a:ext cx="635000" cy="406400"/>
        </a:xfrm>
        <a:prstGeom prst="downArrow">
          <a:avLst/>
        </a:prstGeom>
        <a:solidFill>
          <a:schemeClr val="accent4">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07F3C12-511E-408A-9441-92C2281DFA42}">
      <dsp:nvSpPr>
        <dsp:cNvPr id="0" name=""/>
        <dsp:cNvSpPr/>
      </dsp:nvSpPr>
      <dsp:spPr>
        <a:xfrm>
          <a:off x="1585528" y="3276600"/>
          <a:ext cx="3048000" cy="76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es-ES_tradnl" sz="2700" kern="1200" dirty="0" smtClean="0"/>
            <a:t>Tercer Sector</a:t>
          </a:r>
          <a:endParaRPr lang="es-ES" sz="2700" kern="1200" dirty="0"/>
        </a:p>
      </dsp:txBody>
      <dsp:txXfrm>
        <a:off x="1585528" y="3276600"/>
        <a:ext cx="3048000" cy="762000"/>
      </dsp:txXfrm>
    </dsp:sp>
    <dsp:sp modelId="{7CAECB21-4E46-49C6-BE58-FA1531D59BED}">
      <dsp:nvSpPr>
        <dsp:cNvPr id="0" name=""/>
        <dsp:cNvSpPr/>
      </dsp:nvSpPr>
      <dsp:spPr>
        <a:xfrm>
          <a:off x="4685938" y="303808"/>
          <a:ext cx="1410061" cy="1287018"/>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ES_tradnl" sz="1500" kern="1200" dirty="0" smtClean="0"/>
            <a:t>Entidades de economía social</a:t>
          </a:r>
          <a:endParaRPr lang="es-ES" sz="1500" kern="1200" dirty="0"/>
        </a:p>
      </dsp:txBody>
      <dsp:txXfrm>
        <a:off x="4892437" y="492287"/>
        <a:ext cx="997063" cy="910060"/>
      </dsp:txXfrm>
    </dsp:sp>
    <dsp:sp modelId="{A769B277-FC3A-49DD-A9D2-9473386A8342}">
      <dsp:nvSpPr>
        <dsp:cNvPr id="0" name=""/>
        <dsp:cNvSpPr/>
      </dsp:nvSpPr>
      <dsp:spPr>
        <a:xfrm>
          <a:off x="1823863" y="159793"/>
          <a:ext cx="2405112" cy="1746195"/>
        </a:xfrm>
        <a:prstGeom prst="ellipse">
          <a:avLst/>
        </a:prstGeom>
        <a:solidFill>
          <a:schemeClr val="accent4">
            <a:hueOff val="-3210336"/>
            <a:satOff val="39690"/>
            <a:lumOff val="-129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ES_tradnl" sz="1500" kern="1200" dirty="0" smtClean="0"/>
            <a:t>Entidades sin ánimo de lucro</a:t>
          </a:r>
          <a:endParaRPr lang="es-ES" sz="1500" kern="1200" dirty="0"/>
        </a:p>
      </dsp:txBody>
      <dsp:txXfrm>
        <a:off x="2176083" y="415517"/>
        <a:ext cx="1700672" cy="1234747"/>
      </dsp:txXfrm>
    </dsp:sp>
    <dsp:sp modelId="{E181BE5B-3427-4840-ACBD-85D7B1DF72B5}">
      <dsp:nvSpPr>
        <dsp:cNvPr id="0" name=""/>
        <dsp:cNvSpPr/>
      </dsp:nvSpPr>
      <dsp:spPr>
        <a:xfrm>
          <a:off x="1237329" y="0"/>
          <a:ext cx="3556000" cy="2844800"/>
        </a:xfrm>
        <a:prstGeom prst="funnel">
          <a:avLst/>
        </a:prstGeom>
        <a:solidFill>
          <a:schemeClr val="lt1">
            <a:alpha val="4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6AA631-001C-4737-BA84-E7488456D822}" type="datetimeFigureOut">
              <a:rPr lang="es-ES" smtClean="0"/>
              <a:pPr/>
              <a:t>07/03/2011</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BA532F-64C2-463F-BBDE-8D44CDC50D48}" type="slidenum">
              <a:rPr lang="es-ES" smtClean="0"/>
              <a:pPr/>
              <a:t>‹Nº›</a:t>
            </a:fld>
            <a:endParaRPr lang="es-ES"/>
          </a:p>
        </p:txBody>
      </p:sp>
    </p:spTree>
    <p:extLst>
      <p:ext uri="{BB962C8B-B14F-4D97-AF65-F5344CB8AC3E}">
        <p14:creationId xmlns:p14="http://schemas.microsoft.com/office/powerpoint/2010/main" val="4106402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Sentido amplio</a:t>
            </a:r>
          </a:p>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Según este enfoque, cuyo origen está vinculado al Centro Internacional de Investigación e Información sobre la Economía Pública, Social y Cooperativa (CIRIEC) a finales de la década de 1950, se entiende el Tercer Sector en un sentido amplio como un ámbito que abarca al “conjunto de entidades no pertenecientes al sector público que, con funcionamiento y gestión democráticos e igualdad de derechos y deberes de los socios, practican un régimen especial de propiedad y distribución de las ganancias, empleando los excedentes de ejercicio para el crecimiento de la entidad y la mejora de los servicios a los socios y a la sociedad”.</a:t>
            </a:r>
          </a:p>
          <a:p>
            <a:pPr lvl="1"/>
            <a:r>
              <a:rPr lang="es-ES" dirty="0" smtClean="0"/>
              <a:t>Las </a:t>
            </a:r>
            <a:r>
              <a:rPr lang="es-ES" b="1" dirty="0" smtClean="0"/>
              <a:t>productoras de mercado privadas. </a:t>
            </a:r>
            <a:r>
              <a:rPr lang="es-ES" dirty="0" smtClean="0"/>
              <a:t>Se trata de empresas creadas para satisfacer necesidades de sus socios a través del mercado. Son empresas con organización democrática y con distribución de beneficios no vinculada al capital aportado por el socio. Estamos hablando, sobre todo, de cooperativas, mutualidades, sociedades laborales...</a:t>
            </a:r>
          </a:p>
          <a:p>
            <a:pPr lvl="1"/>
            <a:r>
              <a:rPr lang="es-ES" dirty="0" smtClean="0"/>
              <a:t>Las </a:t>
            </a:r>
            <a:r>
              <a:rPr lang="es-ES" b="1" dirty="0" smtClean="0"/>
              <a:t>productoras de servicios gratuitos o voluntarios </a:t>
            </a:r>
            <a:r>
              <a:rPr lang="es-ES" dirty="0" smtClean="0"/>
              <a:t>Se trata, en su mayoría, de asociaciones y fundaciones, aunque también de entidades con otras formas jurídicas. </a:t>
            </a:r>
          </a:p>
          <a:p>
            <a:pPr lvl="1"/>
            <a:endParaRPr lang="es-ES_tradnl" dirty="0" smtClean="0"/>
          </a:p>
          <a:p>
            <a:r>
              <a:rPr lang="es-ES" sz="1200" kern="1200" baseline="0" dirty="0" smtClean="0">
                <a:solidFill>
                  <a:schemeClr val="tx1"/>
                </a:solidFill>
                <a:latin typeface="+mn-lt"/>
                <a:ea typeface="+mn-ea"/>
                <a:cs typeface="+mn-cs"/>
              </a:rPr>
              <a:t>Cooperativas sociales</a:t>
            </a:r>
          </a:p>
          <a:p>
            <a:r>
              <a:rPr lang="es-ES" sz="1200" kern="1200" baseline="0" dirty="0" smtClean="0">
                <a:solidFill>
                  <a:schemeClr val="tx1"/>
                </a:solidFill>
                <a:latin typeface="+mn-lt"/>
                <a:ea typeface="+mn-ea"/>
                <a:cs typeface="+mn-cs"/>
              </a:rPr>
              <a:t>Centros especiales de empleo y empresas de inserción que dependan de </a:t>
            </a:r>
            <a:r>
              <a:rPr lang="es-ES" sz="1200" kern="1200" baseline="0" dirty="0" err="1" smtClean="0">
                <a:solidFill>
                  <a:schemeClr val="tx1"/>
                </a:solidFill>
                <a:latin typeface="+mn-lt"/>
                <a:ea typeface="+mn-ea"/>
                <a:cs typeface="+mn-cs"/>
              </a:rPr>
              <a:t>ONL</a:t>
            </a:r>
            <a:endParaRPr lang="es-ES" dirty="0" smtClean="0"/>
          </a:p>
          <a:p>
            <a:endParaRPr lang="es-ES" dirty="0"/>
          </a:p>
        </p:txBody>
      </p:sp>
      <p:sp>
        <p:nvSpPr>
          <p:cNvPr id="4" name="3 Marcador de número de diapositiva"/>
          <p:cNvSpPr>
            <a:spLocks noGrp="1"/>
          </p:cNvSpPr>
          <p:nvPr>
            <p:ph type="sldNum" sz="quarter" idx="10"/>
          </p:nvPr>
        </p:nvSpPr>
        <p:spPr/>
        <p:txBody>
          <a:bodyPr/>
          <a:lstStyle/>
          <a:p>
            <a:fld id="{4CBA532F-64C2-463F-BBDE-8D44CDC50D48}" type="slidenum">
              <a:rPr lang="es-ES" smtClean="0"/>
              <a:pPr/>
              <a:t>7</a:t>
            </a:fld>
            <a:endParaRPr lang="es-ES"/>
          </a:p>
        </p:txBody>
      </p:sp>
    </p:spTree>
    <p:extLst>
      <p:ext uri="{BB962C8B-B14F-4D97-AF65-F5344CB8AC3E}">
        <p14:creationId xmlns:p14="http://schemas.microsoft.com/office/powerpoint/2010/main" val="3202749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lvl="0"/>
            <a:r>
              <a:rPr lang="es-ES" dirty="0" smtClean="0"/>
              <a:t>Sentido estricto! Ejemplo el ISTR.</a:t>
            </a:r>
          </a:p>
          <a:p>
            <a:pPr lvl="0"/>
            <a:r>
              <a:rPr lang="es-ES" dirty="0" smtClean="0"/>
              <a:t>Está articulado a nivel internacional en el mundo académico en torno al proyecto de Lester </a:t>
            </a:r>
            <a:r>
              <a:rPr lang="es-ES" dirty="0" err="1" smtClean="0"/>
              <a:t>Salomon</a:t>
            </a:r>
            <a:r>
              <a:rPr lang="es-ES" dirty="0" smtClean="0"/>
              <a:t> desde el Centro de Estudios para la Sociedad Civil de la Universidad Johns Hopkins, de Baltimore (EE.UU.). En nuestro país, hay que destacar dentro de esta línea de estudio los trabajos dirigidos por el profesor </a:t>
            </a:r>
            <a:r>
              <a:rPr lang="es-ES" dirty="0" err="1" smtClean="0"/>
              <a:t>Olabuenaga</a:t>
            </a:r>
            <a:r>
              <a:rPr lang="es-ES" dirty="0" smtClean="0"/>
              <a:t> (Fundación BBV, 2000 y 2006). El enfoque No Lucrativo exige a las organizaciones del TS que no se hayan creado con el objetivo principal de generar beneficios ni de obtener una rentabilidad financiera y que no puedan repartir beneficios entre sus miembros.</a:t>
            </a:r>
          </a:p>
          <a:p>
            <a:pPr lvl="0"/>
            <a:r>
              <a:rPr lang="es-ES" dirty="0" smtClean="0"/>
              <a:t>Además, mientras en la concepción de la Economía Social el TS se concibe como una alternativa entre el sector capitalista y el sector público, en la perspectiva del Sector No Lucrativo el TS es el ámbito que se comprende entre el mercado y el Estado. “De alguna manera el (enfoque) sector No Lucrativo contempla a las personas como receptoras de ayuda mientras que la Economía Social (lo hace) como agentes activos”.</a:t>
            </a:r>
          </a:p>
          <a:p>
            <a:pPr lvl="0"/>
            <a:r>
              <a:rPr lang="es-ES" dirty="0" smtClean="0"/>
              <a:t>Quienes defienden el enfoque No Lucrativo encuentran que el de la Economía Social da demasiada importancia a la dimensión económica del TS, olvidando con ello, o al menos infravalorando, su dimensión socio-política: su capacidad de expresión y desarrollo de la sociedad civil, de participación cívica, de defensa de los derechos sociales, etc. Para ellos, el TS engloba a otro tipo de organizaciones que  claramente quedan fuera de la Economía Social: las organizaciones que no tienen por finalidad servir a los hogares, es decir, que no desarrollan una actividad productiva (no prestan servicios) sino que tienen una función representativa, reivindicativa y defensora de derechos.</a:t>
            </a:r>
          </a:p>
          <a:p>
            <a:pPr lvl="0"/>
            <a:r>
              <a:rPr lang="es-ES" dirty="0" smtClean="0"/>
              <a:t>Por lo tanto, según este enfoque, el TS estaría formado por una parte de las entidades que componen la Economía Social (productoras no de mercado privado de carácter no lucrativo) más otro tipo de organizaciones no productoras de servicios y que quedan claramente fuera de la Economía Social.</a:t>
            </a:r>
          </a:p>
          <a:p>
            <a:endParaRPr lang="es-ES" dirty="0"/>
          </a:p>
        </p:txBody>
      </p:sp>
      <p:sp>
        <p:nvSpPr>
          <p:cNvPr id="4" name="3 Marcador de número de diapositiva"/>
          <p:cNvSpPr>
            <a:spLocks noGrp="1"/>
          </p:cNvSpPr>
          <p:nvPr>
            <p:ph type="sldNum" sz="quarter" idx="10"/>
          </p:nvPr>
        </p:nvSpPr>
        <p:spPr/>
        <p:txBody>
          <a:bodyPr/>
          <a:lstStyle/>
          <a:p>
            <a:fld id="{4CBA532F-64C2-463F-BBDE-8D44CDC50D48}" type="slidenum">
              <a:rPr lang="es-ES" smtClean="0"/>
              <a:pPr/>
              <a:t>8</a:t>
            </a:fld>
            <a:endParaRPr lang="es-ES"/>
          </a:p>
        </p:txBody>
      </p:sp>
    </p:spTree>
    <p:extLst>
      <p:ext uri="{BB962C8B-B14F-4D97-AF65-F5344CB8AC3E}">
        <p14:creationId xmlns:p14="http://schemas.microsoft.com/office/powerpoint/2010/main" val="3409888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En 2006 el Consejo Estatal de ONG de Acción Social aprobó el Plan Estratégico</a:t>
            </a:r>
          </a:p>
          <a:p>
            <a:endParaRPr lang="es-ES" dirty="0"/>
          </a:p>
        </p:txBody>
      </p:sp>
      <p:sp>
        <p:nvSpPr>
          <p:cNvPr id="4" name="3 Marcador de número de diapositiva"/>
          <p:cNvSpPr>
            <a:spLocks noGrp="1"/>
          </p:cNvSpPr>
          <p:nvPr>
            <p:ph type="sldNum" sz="quarter" idx="10"/>
          </p:nvPr>
        </p:nvSpPr>
        <p:spPr/>
        <p:txBody>
          <a:bodyPr/>
          <a:lstStyle/>
          <a:p>
            <a:fld id="{4CBA532F-64C2-463F-BBDE-8D44CDC50D48}" type="slidenum">
              <a:rPr lang="es-ES" smtClean="0"/>
              <a:pPr/>
              <a:t>9</a:t>
            </a:fld>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sz="1200" kern="1200" baseline="0" dirty="0" smtClean="0">
                <a:solidFill>
                  <a:schemeClr val="tx1"/>
                </a:solidFill>
                <a:latin typeface="+mn-lt"/>
                <a:ea typeface="+mn-ea"/>
                <a:cs typeface="+mn-cs"/>
              </a:rPr>
              <a:t>Plan Estratégico del Tercer</a:t>
            </a:r>
          </a:p>
          <a:p>
            <a:r>
              <a:rPr lang="es-ES" sz="1200" kern="1200" baseline="0" dirty="0" smtClean="0">
                <a:solidFill>
                  <a:schemeClr val="tx1"/>
                </a:solidFill>
                <a:latin typeface="+mn-lt"/>
                <a:ea typeface="+mn-ea"/>
                <a:cs typeface="+mn-cs"/>
              </a:rPr>
              <a:t>Sector de Acción Social,</a:t>
            </a:r>
          </a:p>
          <a:p>
            <a:r>
              <a:rPr lang="es-ES" sz="1200" kern="1200" baseline="0" dirty="0" smtClean="0">
                <a:solidFill>
                  <a:schemeClr val="tx1"/>
                </a:solidFill>
                <a:latin typeface="+mn-lt"/>
                <a:ea typeface="+mn-ea"/>
                <a:cs typeface="+mn-cs"/>
              </a:rPr>
              <a:t>Plataforma de ONG de Acción</a:t>
            </a:r>
          </a:p>
          <a:p>
            <a:r>
              <a:rPr lang="es-ES" sz="1200" kern="1200" baseline="0" dirty="0" smtClean="0">
                <a:solidFill>
                  <a:schemeClr val="tx1"/>
                </a:solidFill>
                <a:latin typeface="+mn-lt"/>
                <a:ea typeface="+mn-ea"/>
                <a:cs typeface="+mn-cs"/>
              </a:rPr>
              <a:t>Social. Madrid, 2006.</a:t>
            </a:r>
            <a:endParaRPr lang="es-ES" dirty="0"/>
          </a:p>
        </p:txBody>
      </p:sp>
      <p:sp>
        <p:nvSpPr>
          <p:cNvPr id="4" name="3 Marcador de número de diapositiva"/>
          <p:cNvSpPr>
            <a:spLocks noGrp="1"/>
          </p:cNvSpPr>
          <p:nvPr>
            <p:ph type="sldNum" sz="quarter" idx="10"/>
          </p:nvPr>
        </p:nvSpPr>
        <p:spPr/>
        <p:txBody>
          <a:bodyPr/>
          <a:lstStyle/>
          <a:p>
            <a:fld id="{4CBA532F-64C2-463F-BBDE-8D44CDC50D48}" type="slidenum">
              <a:rPr lang="es-ES" smtClean="0"/>
              <a:pPr/>
              <a:t>10</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7A847CFC-816F-41D0-AAC0-9BF4FEBC753E}" type="datetimeFigureOut">
              <a:rPr lang="es-ES" smtClean="0"/>
              <a:pPr/>
              <a:t>07/03/2011</a:t>
            </a:fld>
            <a:endParaRPr lang="es-ES"/>
          </a:p>
        </p:txBody>
      </p:sp>
      <p:sp>
        <p:nvSpPr>
          <p:cNvPr id="20" name="19 Marcador de pie de página"/>
          <p:cNvSpPr>
            <a:spLocks noGrp="1"/>
          </p:cNvSpPr>
          <p:nvPr>
            <p:ph type="ftr" sz="quarter" idx="11"/>
          </p:nvPr>
        </p:nvSpPr>
        <p:spPr/>
        <p:txBody>
          <a:bodyPr/>
          <a:lstStyle>
            <a:extLst/>
          </a:lstStyle>
          <a:p>
            <a:endParaRPr lang="es-ES"/>
          </a:p>
        </p:txBody>
      </p:sp>
      <p:sp>
        <p:nvSpPr>
          <p:cNvPr id="10" name="9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07/03/2011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07/03/2011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07/03/2011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07/03/2011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A847CFC-816F-41D0-AAC0-9BF4FEBC753E}" type="datetimeFigureOut">
              <a:rPr lang="es-ES" smtClean="0"/>
              <a:pPr/>
              <a:t>07/03/2011</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7A847CFC-816F-41D0-AAC0-9BF4FEBC753E}" type="datetimeFigureOut">
              <a:rPr lang="es-ES" smtClean="0"/>
              <a:pPr/>
              <a:t>07/03/2011</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7A847CFC-816F-41D0-AAC0-9BF4FEBC753E}" type="datetimeFigureOut">
              <a:rPr lang="es-ES" smtClean="0"/>
              <a:pPr/>
              <a:t>07/03/2011</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7A847CFC-816F-41D0-AAC0-9BF4FEBC753E}" type="datetimeFigureOut">
              <a:rPr lang="es-ES" smtClean="0"/>
              <a:pPr/>
              <a:t>07/03/2011</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A847CFC-816F-41D0-AAC0-9BF4FEBC753E}" type="datetimeFigureOut">
              <a:rPr lang="es-ES" smtClean="0"/>
              <a:pPr/>
              <a:t>07/03/2011</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7A847CFC-816F-41D0-AAC0-9BF4FEBC753E}" type="datetimeFigureOut">
              <a:rPr lang="es-ES" smtClean="0"/>
              <a:pPr/>
              <a:t>07/03/2011</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A847CFC-816F-41D0-AAC0-9BF4FEBC753E}" type="datetimeFigureOut">
              <a:rPr lang="es-ES" smtClean="0"/>
              <a:pPr/>
              <a:t>07/03/2011</a:t>
            </a:fld>
            <a:endParaRPr lang="es-ES"/>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ES"/>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32FADFE-3B8F-471C-ABF0-DBC7717ECBBC}" type="slidenum">
              <a:rPr lang="es-ES" smtClean="0"/>
              <a:pPr/>
              <a:t>‹Nº›</a:t>
            </a:fld>
            <a:endParaRPr lang="es-ES"/>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informe2009.coordinadoraongd.org/index.php/busqvoluntariado/busqvoluntariado?index=SI&amp;symfony=475jsfvld194v31p5m9on2uk12"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hacesfalta.org/voluntariado-ciberacciones.asp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fundacionluisvives.org/upload/31/64/ANUARIO_FLV_PDF_NAVEGABLE.pdf" TargetMode="External"/><Relationship Id="rId2" Type="http://schemas.openxmlformats.org/officeDocument/2006/relationships/hyperlink" Target="http://www.3sbizkaia.org/gestion/gestion/archivos/publicaciones_ots/_Libro%20blanco_C.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fundacionluisvives.org/upload/66/34/Cuaderno_TS_IV_def.pdf" TargetMode="External"/><Relationship Id="rId2" Type="http://schemas.openxmlformats.org/officeDocument/2006/relationships/hyperlink" Target="http://www.fundacionluisvives.org/upload/29/88/Cuaderno_TS_II_II__2_.pdf" TargetMode="External"/><Relationship Id="rId1" Type="http://schemas.openxmlformats.org/officeDocument/2006/relationships/slideLayout" Target="../slideLayouts/slideLayout2.xml"/><Relationship Id="rId6" Type="http://schemas.openxmlformats.org/officeDocument/2006/relationships/hyperlink" Target="http://www.fundacionluisvives.org/rets/14/articulos/51412/index.html" TargetMode="External"/><Relationship Id="rId5" Type="http://schemas.openxmlformats.org/officeDocument/2006/relationships/hyperlink" Target="http://www.unizar.es/centros/eues/html/archivos/temporales/25_AIS/AIS_25_02.pdf" TargetMode="External"/><Relationship Id="rId4" Type="http://schemas.openxmlformats.org/officeDocument/2006/relationships/hyperlink" Target="http://www.fbbva.es/TLFU/tlfu/esp/publicaciones/libros/fichalibro/index.jsp?codigo=242"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Título"/>
          <p:cNvSpPr>
            <a:spLocks noGrp="1"/>
          </p:cNvSpPr>
          <p:nvPr>
            <p:ph type="ctrTitle"/>
          </p:nvPr>
        </p:nvSpPr>
        <p:spPr>
          <a:xfrm>
            <a:off x="1475656" y="1484784"/>
            <a:ext cx="7406640" cy="1472184"/>
          </a:xfrm>
        </p:spPr>
        <p:txBody>
          <a:bodyPr/>
          <a:lstStyle/>
          <a:p>
            <a:r>
              <a:rPr lang="es-ES_tradnl" dirty="0" smtClean="0"/>
              <a:t>Participación ciudadana, voluntariado y tercer sector</a:t>
            </a:r>
            <a:endParaRPr lang="es-ES" dirty="0" smtClean="0"/>
          </a:p>
        </p:txBody>
      </p:sp>
      <p:sp>
        <p:nvSpPr>
          <p:cNvPr id="3" name="2 Subtítulo"/>
          <p:cNvSpPr>
            <a:spLocks noGrp="1"/>
          </p:cNvSpPr>
          <p:nvPr>
            <p:ph type="subTitle" idx="1"/>
          </p:nvPr>
        </p:nvSpPr>
        <p:spPr>
          <a:xfrm>
            <a:off x="3348038" y="3886200"/>
            <a:ext cx="4968875" cy="1752600"/>
          </a:xfrm>
        </p:spPr>
        <p:txBody>
          <a:bodyPr rtlCol="0">
            <a:normAutofit/>
          </a:bodyPr>
          <a:lstStyle/>
          <a:p>
            <a:pPr fontAlgn="auto">
              <a:spcAft>
                <a:spcPts val="0"/>
              </a:spcAft>
              <a:defRPr/>
            </a:pPr>
            <a:r>
              <a:rPr lang="es-ES_tradnl" dirty="0" smtClean="0"/>
              <a:t>Juan David Gómez-Quintero</a:t>
            </a:r>
          </a:p>
          <a:p>
            <a:pPr fontAlgn="auto">
              <a:spcAft>
                <a:spcPts val="0"/>
              </a:spcAft>
              <a:defRPr/>
            </a:pPr>
            <a:r>
              <a:rPr lang="es-ES_tradnl" dirty="0" smtClean="0"/>
              <a:t>7, 21 y 28 de marzo de 2011</a:t>
            </a:r>
            <a:endParaRPr lang="es-ES" dirty="0"/>
          </a:p>
        </p:txBody>
      </p:sp>
    </p:spTree>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Características del TSAS</a:t>
            </a:r>
            <a:endParaRPr lang="es-ES" dirty="0"/>
          </a:p>
        </p:txBody>
      </p:sp>
      <p:sp>
        <p:nvSpPr>
          <p:cNvPr id="3" name="2 Marcador de contenido"/>
          <p:cNvSpPr>
            <a:spLocks noGrp="1"/>
          </p:cNvSpPr>
          <p:nvPr>
            <p:ph idx="1"/>
          </p:nvPr>
        </p:nvSpPr>
        <p:spPr/>
        <p:txBody>
          <a:bodyPr>
            <a:normAutofit fontScale="62500" lnSpcReduction="20000"/>
          </a:bodyPr>
          <a:lstStyle/>
          <a:p>
            <a:r>
              <a:rPr lang="es-ES" b="1" dirty="0" smtClean="0"/>
              <a:t>Objetivos: </a:t>
            </a:r>
          </a:p>
          <a:p>
            <a:pPr lvl="1"/>
            <a:r>
              <a:rPr lang="es-ES" dirty="0" smtClean="0"/>
              <a:t>Prevenir y corregir procesos de exclusión social</a:t>
            </a:r>
          </a:p>
          <a:p>
            <a:pPr lvl="1"/>
            <a:r>
              <a:rPr lang="es-ES" dirty="0" smtClean="0"/>
              <a:t>Promover procesos de inclusión activa y participación</a:t>
            </a:r>
          </a:p>
          <a:p>
            <a:r>
              <a:rPr lang="es-ES" b="1" dirty="0" smtClean="0"/>
              <a:t>Operan principalmente en tres ámbitos:</a:t>
            </a:r>
          </a:p>
          <a:p>
            <a:pPr lvl="1"/>
            <a:r>
              <a:rPr lang="es-ES" dirty="0" smtClean="0"/>
              <a:t>los derechos</a:t>
            </a:r>
          </a:p>
          <a:p>
            <a:pPr lvl="1"/>
            <a:r>
              <a:rPr lang="es-ES" dirty="0" smtClean="0"/>
              <a:t>las necesidades sociales </a:t>
            </a:r>
          </a:p>
          <a:p>
            <a:pPr lvl="1"/>
            <a:r>
              <a:rPr lang="es-ES" dirty="0" smtClean="0"/>
              <a:t>la participación ciudadana</a:t>
            </a:r>
          </a:p>
          <a:p>
            <a:r>
              <a:rPr lang="es-ES" b="1" dirty="0" smtClean="0"/>
              <a:t>Funciones sociales:</a:t>
            </a:r>
          </a:p>
          <a:p>
            <a:pPr lvl="1"/>
            <a:r>
              <a:rPr lang="es-ES" dirty="0" smtClean="0"/>
              <a:t>La </a:t>
            </a:r>
            <a:r>
              <a:rPr lang="es-ES" dirty="0" smtClean="0"/>
              <a:t>promoción de derechos individuales y colectivos </a:t>
            </a:r>
          </a:p>
          <a:p>
            <a:pPr lvl="1"/>
            <a:r>
              <a:rPr lang="es-ES" dirty="0" smtClean="0"/>
              <a:t>La ayuda para acceder y ejercer esos derechos</a:t>
            </a:r>
          </a:p>
          <a:p>
            <a:pPr lvl="1"/>
            <a:r>
              <a:rPr lang="es-ES" dirty="0" smtClean="0"/>
              <a:t>El estudio y/o la denuncia de necesidades y problemáticas sociales (al margen del ámbito de los derechos)</a:t>
            </a:r>
          </a:p>
          <a:p>
            <a:pPr lvl="1"/>
            <a:r>
              <a:rPr lang="es-ES" dirty="0" smtClean="0"/>
              <a:t>La sensibilización a la sociedad sobre esas problemáticas sociales</a:t>
            </a:r>
          </a:p>
          <a:p>
            <a:pPr lvl="1"/>
            <a:r>
              <a:rPr lang="es-ES" dirty="0" smtClean="0"/>
              <a:t>La atención (directa) a esas necesidades sociales</a:t>
            </a:r>
          </a:p>
          <a:p>
            <a:pPr lvl="1"/>
            <a:r>
              <a:rPr lang="es-ES" dirty="0" smtClean="0"/>
              <a:t>El fomento de la participación ciudadana</a:t>
            </a:r>
            <a:endParaRPr lang="es-ES" dirty="0"/>
          </a:p>
        </p:txBody>
      </p:sp>
      <p:sp>
        <p:nvSpPr>
          <p:cNvPr id="4" name="3 CuadroTexto"/>
          <p:cNvSpPr txBox="1"/>
          <p:nvPr/>
        </p:nvSpPr>
        <p:spPr>
          <a:xfrm>
            <a:off x="4932040" y="6093296"/>
            <a:ext cx="3888432" cy="461665"/>
          </a:xfrm>
          <a:prstGeom prst="rect">
            <a:avLst/>
          </a:prstGeom>
          <a:noFill/>
        </p:spPr>
        <p:txBody>
          <a:bodyPr wrap="square" rtlCol="0">
            <a:spAutoFit/>
          </a:bodyPr>
          <a:lstStyle/>
          <a:p>
            <a:r>
              <a:rPr lang="es-ES" sz="1200" dirty="0" smtClean="0"/>
              <a:t>Plan Estratégico del Tercer Sector de Acción Social,</a:t>
            </a:r>
          </a:p>
          <a:p>
            <a:r>
              <a:rPr lang="es-ES" sz="1200" dirty="0" smtClean="0"/>
              <a:t>Plataforma de ONG de Acción Social. Madrid, 2006.</a:t>
            </a:r>
            <a:endParaRPr lang="es-ES" sz="1200" dirty="0"/>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500"/>
                                        <p:tgtEl>
                                          <p:spTgt spid="3">
                                            <p:txEl>
                                              <p:pRg st="4" end="4"/>
                                            </p:txEl>
                                          </p:spTgt>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down)">
                                      <p:cBhvr>
                                        <p:cTn id="24" dur="500"/>
                                        <p:tgtEl>
                                          <p:spTgt spid="3">
                                            <p:txEl>
                                              <p:pRg st="5" end="5"/>
                                            </p:txEl>
                                          </p:spTgt>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down)">
                                      <p:cBhvr>
                                        <p:cTn id="32" dur="500"/>
                                        <p:tgtEl>
                                          <p:spTgt spid="3">
                                            <p:txEl>
                                              <p:pRg st="7" end="7"/>
                                            </p:txEl>
                                          </p:spTgt>
                                        </p:tgtEl>
                                      </p:cBhvr>
                                    </p:animEffect>
                                  </p:childTnLst>
                                </p:cTn>
                              </p:par>
                              <p:par>
                                <p:cTn id="33" presetID="22" presetClass="entr" presetSubtype="4"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wipe(down)">
                                      <p:cBhvr>
                                        <p:cTn id="35" dur="500"/>
                                        <p:tgtEl>
                                          <p:spTgt spid="3">
                                            <p:txEl>
                                              <p:pRg st="8" end="8"/>
                                            </p:txEl>
                                          </p:spTgt>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wipe(down)">
                                      <p:cBhvr>
                                        <p:cTn id="38" dur="500"/>
                                        <p:tgtEl>
                                          <p:spTgt spid="3">
                                            <p:txEl>
                                              <p:pRg st="9" end="9"/>
                                            </p:txEl>
                                          </p:spTgt>
                                        </p:tgtEl>
                                      </p:cBhvr>
                                    </p:animEffect>
                                  </p:childTnLst>
                                </p:cTn>
                              </p:par>
                              <p:par>
                                <p:cTn id="39" presetID="22" presetClass="entr" presetSubtype="4" fill="hold" grpId="0"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Effect transition="in" filter="wipe(down)">
                                      <p:cBhvr>
                                        <p:cTn id="41" dur="500"/>
                                        <p:tgtEl>
                                          <p:spTgt spid="3">
                                            <p:txEl>
                                              <p:pRg st="10" end="10"/>
                                            </p:txEl>
                                          </p:spTgt>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3">
                                            <p:txEl>
                                              <p:pRg st="11" end="11"/>
                                            </p:txEl>
                                          </p:spTgt>
                                        </p:tgtEl>
                                        <p:attrNameLst>
                                          <p:attrName>style.visibility</p:attrName>
                                        </p:attrNameLst>
                                      </p:cBhvr>
                                      <p:to>
                                        <p:strVal val="visible"/>
                                      </p:to>
                                    </p:set>
                                    <p:animEffect transition="in" filter="wipe(down)">
                                      <p:cBhvr>
                                        <p:cTn id="44" dur="500"/>
                                        <p:tgtEl>
                                          <p:spTgt spid="3">
                                            <p:txEl>
                                              <p:pRg st="11" end="11"/>
                                            </p:txEl>
                                          </p:spTgt>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Effect transition="in" filter="wipe(down)">
                                      <p:cBhvr>
                                        <p:cTn id="47" dur="500"/>
                                        <p:tgtEl>
                                          <p:spTgt spid="3">
                                            <p:txEl>
                                              <p:pRg st="12" end="12"/>
                                            </p:txEl>
                                          </p:spTgt>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3">
                                            <p:txEl>
                                              <p:pRg st="13" end="13"/>
                                            </p:txEl>
                                          </p:spTgt>
                                        </p:tgtEl>
                                        <p:attrNameLst>
                                          <p:attrName>style.visibility</p:attrName>
                                        </p:attrNameLst>
                                      </p:cBhvr>
                                      <p:to>
                                        <p:strVal val="visible"/>
                                      </p:to>
                                    </p:set>
                                    <p:animEffect transition="in" filter="wipe(down)">
                                      <p:cBhvr>
                                        <p:cTn id="50"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¿Qué es el voluntariado?</a:t>
            </a:r>
            <a:endParaRPr lang="es-ES" dirty="0"/>
          </a:p>
        </p:txBody>
      </p:sp>
      <p:sp>
        <p:nvSpPr>
          <p:cNvPr id="3" name="2 Marcador de contenido"/>
          <p:cNvSpPr>
            <a:spLocks noGrp="1"/>
          </p:cNvSpPr>
          <p:nvPr>
            <p:ph idx="1"/>
          </p:nvPr>
        </p:nvSpPr>
        <p:spPr/>
        <p:txBody>
          <a:bodyPr>
            <a:noAutofit/>
          </a:bodyPr>
          <a:lstStyle/>
          <a:p>
            <a:pPr marL="82296" lvl="0" indent="0">
              <a:buNone/>
            </a:pPr>
            <a:r>
              <a:rPr lang="es-ES" sz="1600" dirty="0" smtClean="0"/>
              <a:t>La Plataforma del Voluntariado de España ha consensuado esta definición del voluntariado con sus entidades y plataformas:</a:t>
            </a:r>
          </a:p>
          <a:p>
            <a:pPr lvl="0"/>
            <a:r>
              <a:rPr lang="es-ES" sz="1600" i="1" dirty="0" smtClean="0"/>
              <a:t>Una persona voluntaria es aquella que, sensibilizada por la situación social de los colectivos desfavorecidos, excluidos o marginados, decide, de manera altruista y solidaria participar, junto con otras, en diferentes proyectos dentro de una organización de voluntariado, dedicando parte de su tiempo en beneficio de una acción enmarcada en proyectos concretos.</a:t>
            </a:r>
          </a:p>
          <a:p>
            <a:pPr lvl="0"/>
            <a:endParaRPr lang="es-ES" sz="1600" dirty="0" smtClean="0"/>
          </a:p>
          <a:p>
            <a:pPr marL="82296" lvl="0" indent="0">
              <a:buNone/>
            </a:pPr>
            <a:r>
              <a:rPr lang="es-ES" sz="1600" dirty="0" smtClean="0"/>
              <a:t>Ley Española del Voluntariado de 1996:</a:t>
            </a:r>
          </a:p>
          <a:p>
            <a:pPr lvl="0"/>
            <a:r>
              <a:rPr lang="es-ES" sz="1600" i="1" dirty="0" smtClean="0"/>
              <a:t>El </a:t>
            </a:r>
            <a:r>
              <a:rPr lang="es-ES" sz="1600" i="1" dirty="0" smtClean="0"/>
              <a:t>voluntariado es un conjunto de actividades de interés general, desarrolladas por personas físicas, siempre que las mismas no se realicen en virtud de una relación laboral, funcionarial, mercantil o cualquier otra retribuida y reúna los siguientes requisitos:</a:t>
            </a:r>
          </a:p>
          <a:p>
            <a:pPr lvl="1"/>
            <a:r>
              <a:rPr lang="es-ES" sz="1400" i="1" dirty="0" smtClean="0"/>
              <a:t>Que </a:t>
            </a:r>
            <a:r>
              <a:rPr lang="es-ES" sz="1400" i="1" dirty="0" smtClean="0"/>
              <a:t>tengan carácter altruista y solidario.</a:t>
            </a:r>
          </a:p>
          <a:p>
            <a:pPr lvl="1"/>
            <a:r>
              <a:rPr lang="es-ES" sz="1400" i="1" dirty="0" smtClean="0"/>
              <a:t>Que su realización sea libre, sin que tengan su causa en una obligación personal o deber jurídico.</a:t>
            </a:r>
          </a:p>
          <a:p>
            <a:pPr lvl="1"/>
            <a:r>
              <a:rPr lang="es-ES" sz="1400" i="1" dirty="0" smtClean="0"/>
              <a:t>Que se lleven a cabo sin contraprestación económica, sin perjuicio del derecho al reembolso de los gastos que el desempeño de la actividad voluntaria ocasione.</a:t>
            </a:r>
          </a:p>
          <a:p>
            <a:pPr lvl="1"/>
            <a:r>
              <a:rPr lang="es-ES" sz="1400" i="1" dirty="0" smtClean="0"/>
              <a:t>Que se desarrollen a través de organizaciones privadas o públicas y con arreglo a programas y proyectos concretos. </a:t>
            </a:r>
          </a:p>
          <a:p>
            <a:pPr lvl="0"/>
            <a:endParaRPr lang="es-ES" sz="1600" dirty="0" smtClean="0"/>
          </a:p>
          <a:p>
            <a:pPr lvl="0"/>
            <a:endParaRPr lang="es-ES" sz="1600" dirty="0" smtClean="0"/>
          </a:p>
          <a:p>
            <a:pPr lvl="0"/>
            <a:endParaRPr lang="es-ES" sz="1600" dirty="0" smtClean="0"/>
          </a:p>
          <a:p>
            <a:endParaRPr lang="es-ES" sz="1600" dirty="0"/>
          </a:p>
        </p:txBody>
      </p:sp>
    </p:spTree>
    <p:extLst>
      <p:ext uri="{BB962C8B-B14F-4D97-AF65-F5344CB8AC3E}">
        <p14:creationId xmlns:p14="http://schemas.microsoft.com/office/powerpoint/2010/main" val="53711311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En el voluntariado podemos distinguir tres grandes campos:</a:t>
            </a:r>
            <a:endParaRPr lang="es-ES" dirty="0"/>
          </a:p>
        </p:txBody>
      </p:sp>
      <p:sp>
        <p:nvSpPr>
          <p:cNvPr id="3" name="2 Marcador de contenido"/>
          <p:cNvSpPr>
            <a:spLocks noGrp="1"/>
          </p:cNvSpPr>
          <p:nvPr>
            <p:ph idx="1"/>
          </p:nvPr>
        </p:nvSpPr>
        <p:spPr>
          <a:xfrm>
            <a:off x="1435608" y="1988840"/>
            <a:ext cx="7498080" cy="4259560"/>
          </a:xfrm>
        </p:spPr>
        <p:txBody>
          <a:bodyPr>
            <a:normAutofit/>
          </a:bodyPr>
          <a:lstStyle/>
          <a:p>
            <a:pPr lvl="0"/>
            <a:r>
              <a:rPr lang="es-ES" dirty="0" smtClean="0"/>
              <a:t>Voluntariado de Acción Social </a:t>
            </a:r>
          </a:p>
          <a:p>
            <a:pPr lvl="0"/>
            <a:r>
              <a:rPr lang="es-ES" dirty="0" smtClean="0"/>
              <a:t>Voluntariado en Cooperación al Desarrollo </a:t>
            </a:r>
          </a:p>
          <a:p>
            <a:pPr lvl="0"/>
            <a:r>
              <a:rPr lang="es-ES" dirty="0" smtClean="0"/>
              <a:t>Voluntariado Virtual y </a:t>
            </a:r>
            <a:r>
              <a:rPr lang="es-ES" dirty="0" err="1" smtClean="0"/>
              <a:t>Ciberactivismo</a:t>
            </a:r>
            <a:endParaRPr lang="es-ES" dirty="0" smtClean="0"/>
          </a:p>
        </p:txBody>
      </p:sp>
    </p:spTree>
    <p:extLst>
      <p:ext uri="{BB962C8B-B14F-4D97-AF65-F5344CB8AC3E}">
        <p14:creationId xmlns:p14="http://schemas.microsoft.com/office/powerpoint/2010/main" val="1888899386"/>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Voluntariado de acción social</a:t>
            </a:r>
            <a:endParaRPr lang="es-ES" dirty="0"/>
          </a:p>
        </p:txBody>
      </p:sp>
      <p:sp>
        <p:nvSpPr>
          <p:cNvPr id="3" name="2 Marcador de contenido"/>
          <p:cNvSpPr>
            <a:spLocks noGrp="1"/>
          </p:cNvSpPr>
          <p:nvPr>
            <p:ph idx="1"/>
          </p:nvPr>
        </p:nvSpPr>
        <p:spPr>
          <a:xfrm>
            <a:off x="827584" y="3429000"/>
            <a:ext cx="3600400" cy="4080520"/>
          </a:xfrm>
        </p:spPr>
        <p:txBody>
          <a:bodyPr>
            <a:normAutofit/>
          </a:bodyPr>
          <a:lstStyle/>
          <a:p>
            <a:pPr algn="just"/>
            <a:r>
              <a:rPr lang="es-ES" sz="2400" dirty="0" smtClean="0"/>
              <a:t>El voluntariado es femenino (63,1%) y bastante joven; la mitad tiene menos de 35 años, aunque destaca también el volumen de personas de edad superior a los 65 años</a:t>
            </a:r>
            <a:endParaRPr lang="es-ES" sz="2400" dirty="0"/>
          </a:p>
        </p:txBody>
      </p:sp>
      <p:pic>
        <p:nvPicPr>
          <p:cNvPr id="6146" name="Picture 2"/>
          <p:cNvPicPr>
            <a:picLocks noChangeAspect="1" noChangeArrowheads="1"/>
          </p:cNvPicPr>
          <p:nvPr/>
        </p:nvPicPr>
        <p:blipFill>
          <a:blip r:embed="rId2" cstate="print"/>
          <a:srcRect l="5518" r="6198"/>
          <a:stretch>
            <a:fillRect/>
          </a:stretch>
        </p:blipFill>
        <p:spPr bwMode="auto">
          <a:xfrm>
            <a:off x="4393299" y="3501008"/>
            <a:ext cx="4750701" cy="2405870"/>
          </a:xfrm>
          <a:prstGeom prst="rect">
            <a:avLst/>
          </a:prstGeom>
          <a:noFill/>
          <a:ln w="9525">
            <a:noFill/>
            <a:miter lim="800000"/>
            <a:headEnd/>
            <a:tailEnd/>
          </a:ln>
        </p:spPr>
      </p:pic>
      <p:sp>
        <p:nvSpPr>
          <p:cNvPr id="5" name="2 Marcador de contenido"/>
          <p:cNvSpPr txBox="1">
            <a:spLocks/>
          </p:cNvSpPr>
          <p:nvPr/>
        </p:nvSpPr>
        <p:spPr>
          <a:xfrm>
            <a:off x="827584" y="1340768"/>
            <a:ext cx="8064896" cy="3360440"/>
          </a:xfrm>
          <a:prstGeom prst="rect">
            <a:avLst/>
          </a:prstGeom>
        </p:spPr>
        <p:txBody>
          <a:bodyPr>
            <a:normAutofit/>
          </a:bodyPr>
          <a:lstStyle/>
          <a:p>
            <a:pPr marL="365760" marR="0" lvl="0" indent="-283464" algn="just" defTabSz="914400" rtl="0" eaLnBrk="1" fontAlgn="auto" latinLnBrk="0" hangingPunct="1">
              <a:lnSpc>
                <a:spcPct val="100000"/>
              </a:lnSpc>
              <a:spcBef>
                <a:spcPts val="600"/>
              </a:spcBef>
              <a:spcAft>
                <a:spcPts val="0"/>
              </a:spcAft>
              <a:buClr>
                <a:schemeClr val="accent1"/>
              </a:buClr>
              <a:buSzPct val="80000"/>
              <a:buFont typeface="Wingdings 2"/>
              <a:buChar char=""/>
              <a:tabLst/>
              <a:defRPr/>
            </a:pPr>
            <a:r>
              <a:rPr kumimoji="0" lang="es-ES_tradnl" sz="2400" b="0" i="0" u="none" strike="noStrike" kern="1200" cap="none" spc="0" normalizeH="0" baseline="0" noProof="0" dirty="0" smtClean="0">
                <a:ln>
                  <a:noFill/>
                </a:ln>
                <a:solidFill>
                  <a:schemeClr val="tx1"/>
                </a:solidFill>
                <a:effectLst/>
                <a:uLnTx/>
                <a:uFillTx/>
                <a:latin typeface="+mn-lt"/>
                <a:ea typeface="+mn-ea"/>
                <a:cs typeface="+mn-cs"/>
              </a:rPr>
              <a:t>Es local</a:t>
            </a:r>
            <a:r>
              <a:rPr kumimoji="0" lang="es-ES_tradnl" sz="2400" b="0" i="0" u="none" strike="noStrike" kern="1200" cap="none" spc="0" normalizeH="0" noProof="0" dirty="0" smtClean="0">
                <a:ln>
                  <a:noFill/>
                </a:ln>
                <a:solidFill>
                  <a:schemeClr val="tx1"/>
                </a:solidFill>
                <a:effectLst/>
                <a:uLnTx/>
                <a:uFillTx/>
                <a:latin typeface="+mn-lt"/>
                <a:ea typeface="+mn-ea"/>
                <a:cs typeface="+mn-cs"/>
              </a:rPr>
              <a:t> y</a:t>
            </a:r>
            <a:r>
              <a:rPr kumimoji="0" lang="es-ES_tradnl" sz="2400" b="0" i="0" u="none" strike="noStrike" kern="1200" cap="none" spc="0" normalizeH="0" baseline="0" noProof="0" dirty="0" smtClean="0">
                <a:ln>
                  <a:noFill/>
                </a:ln>
                <a:solidFill>
                  <a:schemeClr val="tx1"/>
                </a:solidFill>
                <a:effectLst/>
                <a:uLnTx/>
                <a:uFillTx/>
                <a:latin typeface="+mn-lt"/>
                <a:ea typeface="+mn-ea"/>
                <a:cs typeface="+mn-cs"/>
              </a:rPr>
              <a:t> atiende a colectivos específicos</a:t>
            </a:r>
          </a:p>
          <a:p>
            <a:pPr marL="365760" indent="-283464" algn="just">
              <a:spcBef>
                <a:spcPts val="600"/>
              </a:spcBef>
              <a:buClr>
                <a:schemeClr val="accent1"/>
              </a:buClr>
              <a:buSzPct val="80000"/>
              <a:buFont typeface="Wingdings 2"/>
              <a:buChar char=""/>
            </a:pPr>
            <a:r>
              <a:rPr kumimoji="0" lang="es-ES" sz="2400" b="0" i="0" u="none" strike="noStrike" kern="1200" cap="none" spc="0" normalizeH="0" baseline="0" noProof="0" dirty="0" smtClean="0">
                <a:ln>
                  <a:noFill/>
                </a:ln>
                <a:solidFill>
                  <a:schemeClr val="tx1"/>
                </a:solidFill>
                <a:effectLst/>
                <a:uLnTx/>
                <a:uFillTx/>
                <a:latin typeface="+mn-lt"/>
                <a:ea typeface="+mn-ea"/>
                <a:cs typeface="+mn-cs"/>
              </a:rPr>
              <a:t>El voluntariado prevalece sobre el total de personas que trabajan (62,3%). </a:t>
            </a:r>
          </a:p>
          <a:p>
            <a:pPr marL="365760" indent="-283464" algn="just">
              <a:spcBef>
                <a:spcPts val="600"/>
              </a:spcBef>
              <a:buClr>
                <a:schemeClr val="accent1"/>
              </a:buClr>
              <a:buSzPct val="80000"/>
              <a:buFont typeface="Wingdings 2"/>
              <a:buChar char=""/>
            </a:pPr>
            <a:r>
              <a:rPr lang="es-ES" sz="2400" dirty="0" smtClean="0"/>
              <a:t>Una cuarta parte de las entidades funciona únicamente con colaboración voluntaria</a:t>
            </a:r>
            <a:r>
              <a:rPr lang="es-ES_tradnl" sz="2400" dirty="0" smtClean="0"/>
              <a:t> </a:t>
            </a:r>
          </a:p>
          <a:p>
            <a:pPr marL="365760" marR="0" lvl="0" indent="-283464" algn="just" defTabSz="914400" rtl="0" eaLnBrk="1" fontAlgn="auto" latinLnBrk="0" hangingPunct="1">
              <a:lnSpc>
                <a:spcPct val="100000"/>
              </a:lnSpc>
              <a:spcBef>
                <a:spcPts val="600"/>
              </a:spcBef>
              <a:spcAft>
                <a:spcPts val="0"/>
              </a:spcAft>
              <a:buClr>
                <a:schemeClr val="accent1"/>
              </a:buClr>
              <a:buSzPct val="80000"/>
              <a:buFont typeface="Wingdings 2"/>
              <a:buChar char=""/>
              <a:tabLst/>
              <a:defRPr/>
            </a:pPr>
            <a:endParaRPr kumimoji="0" lang="es-E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5 CuadroTexto"/>
          <p:cNvSpPr txBox="1"/>
          <p:nvPr/>
        </p:nvSpPr>
        <p:spPr>
          <a:xfrm>
            <a:off x="5796136" y="6165304"/>
            <a:ext cx="3024336" cy="430887"/>
          </a:xfrm>
          <a:prstGeom prst="rect">
            <a:avLst/>
          </a:prstGeom>
          <a:noFill/>
        </p:spPr>
        <p:txBody>
          <a:bodyPr wrap="square" rtlCol="0">
            <a:spAutoFit/>
          </a:bodyPr>
          <a:lstStyle/>
          <a:p>
            <a:r>
              <a:rPr lang="es-ES" sz="1100" dirty="0" smtClean="0"/>
              <a:t>Anuario del Tercer Sector de Acción Social en España.  Fundación Luis Vives, 2010</a:t>
            </a:r>
            <a:endParaRPr lang="es-ES" sz="1100" dirty="0"/>
          </a:p>
        </p:txBody>
      </p:sp>
    </p:spTree>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lvl="0"/>
            <a:r>
              <a:rPr lang="es-ES" dirty="0" smtClean="0"/>
              <a:t>Voluntariado en Cooperación al Desarrollo </a:t>
            </a:r>
            <a:endParaRPr lang="es-ES" dirty="0"/>
          </a:p>
        </p:txBody>
      </p:sp>
      <p:sp>
        <p:nvSpPr>
          <p:cNvPr id="3" name="2 Marcador de contenido"/>
          <p:cNvSpPr>
            <a:spLocks noGrp="1"/>
          </p:cNvSpPr>
          <p:nvPr>
            <p:ph idx="1"/>
          </p:nvPr>
        </p:nvSpPr>
        <p:spPr/>
        <p:txBody>
          <a:bodyPr>
            <a:normAutofit fontScale="92500" lnSpcReduction="10000"/>
          </a:bodyPr>
          <a:lstStyle/>
          <a:p>
            <a:pPr lvl="1"/>
            <a:r>
              <a:rPr lang="es-ES" dirty="0" smtClean="0"/>
              <a:t>actuaciones de carácter internacional orientadas al intercambio de experiencias y recursos entre países del Norte y del Sur para alcanzar metas comunes basadas en criterios de solidaridad, equidad, eficacia, interés mutuo, sostenibilidad y corresponsabilidad.</a:t>
            </a:r>
          </a:p>
          <a:p>
            <a:pPr lvl="1"/>
            <a:r>
              <a:rPr lang="es-ES" dirty="0" smtClean="0"/>
              <a:t>El fin primordial debe ser la erradicación de la pobreza, el desempleo y la exclusión social; buscar la sostenibilidad y el aumento permanente de los niveles de desarrollo político, social, económico y cultural en los países del Sur. </a:t>
            </a:r>
            <a:r>
              <a:rPr lang="es-ES" dirty="0" smtClean="0">
                <a:hlinkClick r:id="rId2"/>
              </a:rPr>
              <a:t>Coordinadora de ONGD-España.</a:t>
            </a:r>
            <a:endParaRPr lang="es-ES" dirty="0" smtClean="0"/>
          </a:p>
        </p:txBody>
      </p:sp>
    </p:spTree>
    <p:extLst>
      <p:ext uri="{BB962C8B-B14F-4D97-AF65-F5344CB8AC3E}">
        <p14:creationId xmlns:p14="http://schemas.microsoft.com/office/powerpoint/2010/main" val="1096972533"/>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15616" y="274638"/>
            <a:ext cx="7818072" cy="1143000"/>
          </a:xfrm>
        </p:spPr>
        <p:txBody>
          <a:bodyPr>
            <a:normAutofit fontScale="90000"/>
          </a:bodyPr>
          <a:lstStyle/>
          <a:p>
            <a:pPr lvl="0"/>
            <a:r>
              <a:rPr lang="es-ES" dirty="0" smtClean="0"/>
              <a:t> Voluntariado Virtual y </a:t>
            </a:r>
            <a:r>
              <a:rPr lang="es-ES" dirty="0" err="1" smtClean="0"/>
              <a:t>Ciberactivismo</a:t>
            </a:r>
            <a:endParaRPr lang="es-ES" dirty="0"/>
          </a:p>
        </p:txBody>
      </p:sp>
      <p:sp>
        <p:nvSpPr>
          <p:cNvPr id="3" name="2 Marcador de contenido"/>
          <p:cNvSpPr>
            <a:spLocks noGrp="1"/>
          </p:cNvSpPr>
          <p:nvPr>
            <p:ph idx="1"/>
          </p:nvPr>
        </p:nvSpPr>
        <p:spPr/>
        <p:txBody>
          <a:bodyPr>
            <a:normAutofit fontScale="92500" lnSpcReduction="10000"/>
          </a:bodyPr>
          <a:lstStyle/>
          <a:p>
            <a:pPr lvl="0"/>
            <a:r>
              <a:rPr lang="es-ES" dirty="0" smtClean="0"/>
              <a:t>El voluntariado virtual consiste en utilizar las TIC para acciones de apoyo que no requieren una presencia física a entidades o  campañas. </a:t>
            </a:r>
          </a:p>
          <a:p>
            <a:pPr lvl="0"/>
            <a:r>
              <a:rPr lang="es-ES" dirty="0" smtClean="0"/>
              <a:t>En caso de ser difusión y/o apoyo a campañas se denomina </a:t>
            </a:r>
            <a:r>
              <a:rPr lang="es-ES" dirty="0" err="1" smtClean="0"/>
              <a:t>Ciberactivismo</a:t>
            </a:r>
            <a:r>
              <a:rPr lang="es-ES" dirty="0" smtClean="0"/>
              <a:t> (participar en acciones de protesta y denuncia a través de las nuevas tecnologías, por ejemplo a través de la recogida de firmas, de la difusión online, la adhesión de la campaña, etc.). </a:t>
            </a:r>
            <a:r>
              <a:rPr lang="es-ES" dirty="0" smtClean="0">
                <a:hlinkClick r:id="rId2"/>
              </a:rPr>
              <a:t>Oferta de voluntariado</a:t>
            </a:r>
            <a:endParaRPr lang="es-ES" dirty="0"/>
          </a:p>
        </p:txBody>
      </p:sp>
    </p:spTree>
    <p:extLst>
      <p:ext uri="{BB962C8B-B14F-4D97-AF65-F5344CB8AC3E}">
        <p14:creationId xmlns:p14="http://schemas.microsoft.com/office/powerpoint/2010/main" val="57961462"/>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274638"/>
            <a:ext cx="8322128" cy="1143000"/>
          </a:xfrm>
        </p:spPr>
        <p:txBody>
          <a:bodyPr>
            <a:normAutofit fontScale="90000"/>
          </a:bodyPr>
          <a:lstStyle/>
          <a:p>
            <a:pPr algn="ctr"/>
            <a:r>
              <a:rPr lang="es-ES" dirty="0" smtClean="0"/>
              <a:t>Distribución porcentual de entidades según grupo prioritario de beneficiarios</a:t>
            </a:r>
            <a:endParaRPr lang="es-ES" dirty="0"/>
          </a:p>
        </p:txBody>
      </p:sp>
      <p:pic>
        <p:nvPicPr>
          <p:cNvPr id="3074" name="Picture 2"/>
          <p:cNvPicPr>
            <a:picLocks noChangeAspect="1" noChangeArrowheads="1"/>
          </p:cNvPicPr>
          <p:nvPr/>
        </p:nvPicPr>
        <p:blipFill>
          <a:blip r:embed="rId2" cstate="print"/>
          <a:srcRect t="11305"/>
          <a:stretch>
            <a:fillRect/>
          </a:stretch>
        </p:blipFill>
        <p:spPr bwMode="auto">
          <a:xfrm>
            <a:off x="1403648" y="1484784"/>
            <a:ext cx="7315785" cy="5023867"/>
          </a:xfrm>
          <a:prstGeom prst="rect">
            <a:avLst/>
          </a:prstGeom>
          <a:noFill/>
          <a:ln w="9525">
            <a:noFill/>
            <a:miter lim="800000"/>
            <a:headEnd/>
            <a:tailEnd/>
          </a:ln>
        </p:spPr>
      </p:pic>
      <p:sp>
        <p:nvSpPr>
          <p:cNvPr id="6" name="5 CuadroTexto"/>
          <p:cNvSpPr txBox="1"/>
          <p:nvPr/>
        </p:nvSpPr>
        <p:spPr>
          <a:xfrm>
            <a:off x="5796136" y="6427113"/>
            <a:ext cx="3024336" cy="430887"/>
          </a:xfrm>
          <a:prstGeom prst="rect">
            <a:avLst/>
          </a:prstGeom>
          <a:noFill/>
        </p:spPr>
        <p:txBody>
          <a:bodyPr wrap="square" rtlCol="0">
            <a:spAutoFit/>
          </a:bodyPr>
          <a:lstStyle/>
          <a:p>
            <a:r>
              <a:rPr lang="es-ES" sz="1100" dirty="0" smtClean="0"/>
              <a:t>Anuario del Tercer Sector de Acción Social en España.  Fundación Luis Vives, 2010</a:t>
            </a:r>
            <a:endParaRPr lang="es-ES" sz="1100" dirty="0"/>
          </a:p>
        </p:txBody>
      </p:sp>
    </p:spTree>
    <p:extLst>
      <p:ext uri="{BB962C8B-B14F-4D97-AF65-F5344CB8AC3E}">
        <p14:creationId xmlns:p14="http://schemas.microsoft.com/office/powerpoint/2010/main" val="4071943470"/>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259632" y="2708920"/>
            <a:ext cx="7498080" cy="1143000"/>
          </a:xfrm>
        </p:spPr>
        <p:txBody>
          <a:bodyPr>
            <a:normAutofit fontScale="90000"/>
          </a:bodyPr>
          <a:lstStyle/>
          <a:p>
            <a:r>
              <a:rPr lang="es-ES_tradnl" dirty="0" smtClean="0"/>
              <a:t>Estructura y funciones de las entidades del </a:t>
            </a:r>
            <a:r>
              <a:rPr lang="es-ES_tradnl" dirty="0" err="1" smtClean="0"/>
              <a:t>TSAS</a:t>
            </a:r>
            <a:endParaRPr lang="es-ES" dirty="0"/>
          </a:p>
        </p:txBody>
      </p:sp>
    </p:spTree>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15616" y="332656"/>
            <a:ext cx="7498080" cy="1143000"/>
          </a:xfrm>
        </p:spPr>
        <p:txBody>
          <a:bodyPr>
            <a:normAutofit/>
          </a:bodyPr>
          <a:lstStyle/>
          <a:p>
            <a:pPr algn="ctr"/>
            <a:r>
              <a:rPr lang="es-ES_tradnl" dirty="0" smtClean="0"/>
              <a:t>Tipos de entidades del </a:t>
            </a:r>
            <a:r>
              <a:rPr lang="es-ES_tradnl" dirty="0" err="1" smtClean="0"/>
              <a:t>TSAS</a:t>
            </a:r>
            <a:endParaRPr lang="es-ES" dirty="0"/>
          </a:p>
        </p:txBody>
      </p:sp>
      <p:pic>
        <p:nvPicPr>
          <p:cNvPr id="1026" name="Picture 2"/>
          <p:cNvPicPr>
            <a:picLocks noChangeAspect="1" noChangeArrowheads="1"/>
          </p:cNvPicPr>
          <p:nvPr/>
        </p:nvPicPr>
        <p:blipFill>
          <a:blip r:embed="rId2" cstate="print"/>
          <a:srcRect/>
          <a:stretch>
            <a:fillRect/>
          </a:stretch>
        </p:blipFill>
        <p:spPr bwMode="auto">
          <a:xfrm>
            <a:off x="1154298" y="2060848"/>
            <a:ext cx="7989702" cy="3148955"/>
          </a:xfrm>
          <a:prstGeom prst="rect">
            <a:avLst/>
          </a:prstGeom>
          <a:noFill/>
          <a:ln w="9525">
            <a:noFill/>
            <a:miter lim="800000"/>
            <a:headEnd/>
            <a:tailEnd/>
          </a:ln>
        </p:spPr>
      </p:pic>
      <p:sp>
        <p:nvSpPr>
          <p:cNvPr id="6" name="5 CuadroTexto"/>
          <p:cNvSpPr txBox="1"/>
          <p:nvPr/>
        </p:nvSpPr>
        <p:spPr>
          <a:xfrm>
            <a:off x="5796136" y="6165304"/>
            <a:ext cx="3024336" cy="430887"/>
          </a:xfrm>
          <a:prstGeom prst="rect">
            <a:avLst/>
          </a:prstGeom>
          <a:noFill/>
        </p:spPr>
        <p:txBody>
          <a:bodyPr wrap="square" rtlCol="0">
            <a:spAutoFit/>
          </a:bodyPr>
          <a:lstStyle/>
          <a:p>
            <a:r>
              <a:rPr lang="es-ES" sz="1100" dirty="0" smtClean="0"/>
              <a:t>Anuario del Tercer Sector de Acción Social en España.  Fundación Luis Vives, 2010</a:t>
            </a:r>
            <a:endParaRPr lang="es-ES" sz="1100" dirty="0"/>
          </a:p>
        </p:txBody>
      </p:sp>
    </p:spTree>
    <p:extLst>
      <p:ext uri="{BB962C8B-B14F-4D97-AF65-F5344CB8AC3E}">
        <p14:creationId xmlns:p14="http://schemas.microsoft.com/office/powerpoint/2010/main" val="610580832"/>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15616" y="332656"/>
            <a:ext cx="7498080" cy="1143000"/>
          </a:xfrm>
        </p:spPr>
        <p:txBody>
          <a:bodyPr>
            <a:normAutofit/>
          </a:bodyPr>
          <a:lstStyle/>
          <a:p>
            <a:pPr algn="ctr"/>
            <a:r>
              <a:rPr lang="es-ES_tradnl" dirty="0" smtClean="0"/>
              <a:t>Origen de las </a:t>
            </a:r>
            <a:r>
              <a:rPr lang="es-ES_tradnl" dirty="0" err="1" smtClean="0"/>
              <a:t>OTS</a:t>
            </a:r>
            <a:endParaRPr lang="es-ES" dirty="0"/>
          </a:p>
        </p:txBody>
      </p:sp>
      <p:graphicFrame>
        <p:nvGraphicFramePr>
          <p:cNvPr id="4" name="3 Marcador de contenido"/>
          <p:cNvGraphicFramePr>
            <a:graphicFrameLocks noGrp="1"/>
          </p:cNvGraphicFramePr>
          <p:nvPr>
            <p:ph idx="1"/>
          </p:nvPr>
        </p:nvGraphicFramePr>
        <p:xfrm>
          <a:off x="2411760" y="2420888"/>
          <a:ext cx="4999566" cy="2773680"/>
        </p:xfrm>
        <a:graphic>
          <a:graphicData uri="http://schemas.openxmlformats.org/drawingml/2006/table">
            <a:tbl>
              <a:tblPr firstRow="1" bandRow="1">
                <a:tableStyleId>{5C22544A-7EE6-4342-B048-85BDC9FD1C3A}</a:tableStyleId>
              </a:tblPr>
              <a:tblGrid>
                <a:gridCol w="2499783"/>
                <a:gridCol w="2499783"/>
              </a:tblGrid>
              <a:tr h="370840">
                <a:tc>
                  <a:txBody>
                    <a:bodyPr/>
                    <a:lstStyle/>
                    <a:p>
                      <a:r>
                        <a:rPr lang="es-ES_tradnl" sz="2000" dirty="0" smtClean="0"/>
                        <a:t>Origen</a:t>
                      </a:r>
                      <a:endParaRPr lang="es-ES" sz="2000" dirty="0"/>
                    </a:p>
                  </a:txBody>
                  <a:tcPr/>
                </a:tc>
                <a:tc>
                  <a:txBody>
                    <a:bodyPr/>
                    <a:lstStyle/>
                    <a:p>
                      <a:r>
                        <a:rPr lang="es-ES_tradnl" sz="2000" dirty="0" smtClean="0"/>
                        <a:t>% de </a:t>
                      </a:r>
                      <a:r>
                        <a:rPr lang="es-ES_tradnl" sz="2000" dirty="0" err="1" smtClean="0"/>
                        <a:t>OTS</a:t>
                      </a:r>
                      <a:endParaRPr lang="es-ES" sz="2000" dirty="0"/>
                    </a:p>
                  </a:txBody>
                  <a:tcPr/>
                </a:tc>
              </a:tr>
              <a:tr h="370840">
                <a:tc>
                  <a:txBody>
                    <a:bodyPr/>
                    <a:lstStyle/>
                    <a:p>
                      <a:r>
                        <a:rPr lang="es-ES_tradnl" sz="2000" dirty="0" smtClean="0"/>
                        <a:t>&lt;</a:t>
                      </a:r>
                      <a:r>
                        <a:rPr lang="es-ES_tradnl" sz="2000" baseline="0" dirty="0" smtClean="0"/>
                        <a:t> 1981</a:t>
                      </a:r>
                      <a:endParaRPr lang="es-ES" sz="2000" dirty="0"/>
                    </a:p>
                  </a:txBody>
                  <a:tcPr/>
                </a:tc>
                <a:tc>
                  <a:txBody>
                    <a:bodyPr/>
                    <a:lstStyle/>
                    <a:p>
                      <a:r>
                        <a:rPr lang="es-ES" sz="2000" dirty="0" smtClean="0"/>
                        <a:t>14,7% </a:t>
                      </a:r>
                      <a:endParaRPr lang="es-ES" sz="2000" dirty="0"/>
                    </a:p>
                  </a:txBody>
                  <a:tcPr/>
                </a:tc>
              </a:tr>
              <a:tr h="370840">
                <a:tc>
                  <a:txBody>
                    <a:bodyPr/>
                    <a:lstStyle/>
                    <a:p>
                      <a:r>
                        <a:rPr lang="es-ES" sz="2000" dirty="0" smtClean="0"/>
                        <a:t>1982 - 1991</a:t>
                      </a:r>
                      <a:endParaRPr lang="es-ES" sz="2000" dirty="0"/>
                    </a:p>
                  </a:txBody>
                  <a:tcPr/>
                </a:tc>
                <a:tc>
                  <a:txBody>
                    <a:bodyPr/>
                    <a:lstStyle/>
                    <a:p>
                      <a:r>
                        <a:rPr lang="es-ES" sz="2000" dirty="0" smtClean="0"/>
                        <a:t>27,9% </a:t>
                      </a:r>
                      <a:endParaRPr lang="es-ES" sz="2000" dirty="0"/>
                    </a:p>
                  </a:txBody>
                  <a:tcPr/>
                </a:tc>
              </a:tr>
              <a:tr h="370840">
                <a:tc>
                  <a:txBody>
                    <a:bodyPr/>
                    <a:lstStyle/>
                    <a:p>
                      <a:r>
                        <a:rPr lang="es-ES" sz="2000" dirty="0" smtClean="0"/>
                        <a:t>1992 - 1995</a:t>
                      </a:r>
                      <a:endParaRPr lang="es-ES" sz="2000" dirty="0"/>
                    </a:p>
                  </a:txBody>
                  <a:tcPr/>
                </a:tc>
                <a:tc>
                  <a:txBody>
                    <a:bodyPr/>
                    <a:lstStyle/>
                    <a:p>
                      <a:r>
                        <a:rPr lang="es-ES" sz="2000" dirty="0" smtClean="0"/>
                        <a:t>13,8% </a:t>
                      </a:r>
                      <a:endParaRPr lang="es-ES" sz="2000" dirty="0"/>
                    </a:p>
                  </a:txBody>
                  <a:tcPr/>
                </a:tc>
              </a:tr>
              <a:tr h="370840">
                <a:tc>
                  <a:txBody>
                    <a:bodyPr/>
                    <a:lstStyle/>
                    <a:p>
                      <a:r>
                        <a:rPr lang="es-ES" sz="2000" dirty="0" smtClean="0"/>
                        <a:t>1996 - 2000</a:t>
                      </a:r>
                      <a:endParaRPr lang="es-ES" sz="2000" dirty="0"/>
                    </a:p>
                  </a:txBody>
                  <a:tcPr/>
                </a:tc>
                <a:tc>
                  <a:txBody>
                    <a:bodyPr/>
                    <a:lstStyle/>
                    <a:p>
                      <a:r>
                        <a:rPr lang="es-ES" sz="2000" dirty="0" smtClean="0"/>
                        <a:t>20,6%</a:t>
                      </a:r>
                      <a:endParaRPr lang="es-ES" sz="2000" dirty="0"/>
                    </a:p>
                  </a:txBody>
                  <a:tcPr/>
                </a:tc>
              </a:tr>
              <a:tr h="370840">
                <a:tc>
                  <a:txBody>
                    <a:bodyPr/>
                    <a:lstStyle/>
                    <a:p>
                      <a:r>
                        <a:rPr lang="es-ES" sz="2000" dirty="0" smtClean="0"/>
                        <a:t>2001 - 2008</a:t>
                      </a:r>
                      <a:endParaRPr lang="es-ES" sz="2000" dirty="0"/>
                    </a:p>
                  </a:txBody>
                  <a:tcPr/>
                </a:tc>
                <a:tc>
                  <a:txBody>
                    <a:bodyPr/>
                    <a:lstStyle/>
                    <a:p>
                      <a:r>
                        <a:rPr lang="es-ES" sz="2000" dirty="0" smtClean="0"/>
                        <a:t>23,1% </a:t>
                      </a:r>
                      <a:endParaRPr lang="es-ES" sz="2000" dirty="0"/>
                    </a:p>
                  </a:txBody>
                  <a:tcPr/>
                </a:tc>
              </a:tr>
              <a:tr h="370840">
                <a:tc>
                  <a:txBody>
                    <a:bodyPr/>
                    <a:lstStyle/>
                    <a:p>
                      <a:r>
                        <a:rPr lang="es-ES_tradnl" sz="2000" dirty="0" smtClean="0"/>
                        <a:t>Total</a:t>
                      </a:r>
                      <a:endParaRPr lang="es-ES" sz="2000" dirty="0"/>
                    </a:p>
                  </a:txBody>
                  <a:tcPr/>
                </a:tc>
                <a:tc>
                  <a:txBody>
                    <a:bodyPr/>
                    <a:lstStyle/>
                    <a:p>
                      <a:r>
                        <a:rPr lang="es-ES_tradnl" sz="2000" dirty="0" smtClean="0"/>
                        <a:t>100%</a:t>
                      </a:r>
                      <a:endParaRPr lang="es-ES" sz="2000" dirty="0"/>
                    </a:p>
                  </a:txBody>
                  <a:tcPr/>
                </a:tc>
              </a:tr>
            </a:tbl>
          </a:graphicData>
        </a:graphic>
      </p:graphicFrame>
      <p:sp>
        <p:nvSpPr>
          <p:cNvPr id="6" name="5 CuadroTexto"/>
          <p:cNvSpPr txBox="1"/>
          <p:nvPr/>
        </p:nvSpPr>
        <p:spPr>
          <a:xfrm>
            <a:off x="5796136" y="6165304"/>
            <a:ext cx="3024336" cy="430887"/>
          </a:xfrm>
          <a:prstGeom prst="rect">
            <a:avLst/>
          </a:prstGeom>
          <a:noFill/>
        </p:spPr>
        <p:txBody>
          <a:bodyPr wrap="square" rtlCol="0">
            <a:spAutoFit/>
          </a:bodyPr>
          <a:lstStyle/>
          <a:p>
            <a:r>
              <a:rPr lang="es-ES" sz="1100" dirty="0" smtClean="0"/>
              <a:t>Anuario del Tercer Sector de Acción Social en España.  Fundación Luis Vives, 2010</a:t>
            </a:r>
            <a:endParaRPr lang="es-ES" sz="1100" dirty="0"/>
          </a:p>
        </p:txBody>
      </p:sp>
    </p:spTree>
    <p:extLst>
      <p:ext uri="{BB962C8B-B14F-4D97-AF65-F5344CB8AC3E}">
        <p14:creationId xmlns:p14="http://schemas.microsoft.com/office/powerpoint/2010/main" val="610580832"/>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Título"/>
          <p:cNvSpPr>
            <a:spLocks noGrp="1"/>
          </p:cNvSpPr>
          <p:nvPr>
            <p:ph type="title"/>
          </p:nvPr>
        </p:nvSpPr>
        <p:spPr>
          <a:xfrm>
            <a:off x="1043608" y="0"/>
            <a:ext cx="7581280" cy="1143000"/>
          </a:xfrm>
        </p:spPr>
        <p:txBody>
          <a:bodyPr/>
          <a:lstStyle/>
          <a:p>
            <a:r>
              <a:rPr lang="es-ES_tradnl" sz="2800" dirty="0" smtClean="0"/>
              <a:t/>
            </a:r>
            <a:br>
              <a:rPr lang="es-ES_tradnl" sz="2800" dirty="0" smtClean="0"/>
            </a:br>
            <a:r>
              <a:rPr lang="es-ES_tradnl" sz="4000" dirty="0" smtClean="0"/>
              <a:t>Índice</a:t>
            </a:r>
            <a:endParaRPr lang="es-ES" sz="2800" dirty="0" smtClean="0"/>
          </a:p>
        </p:txBody>
      </p:sp>
      <p:sp>
        <p:nvSpPr>
          <p:cNvPr id="3" name="2 Marcador de contenido"/>
          <p:cNvSpPr>
            <a:spLocks noGrp="1"/>
          </p:cNvSpPr>
          <p:nvPr>
            <p:ph idx="1"/>
          </p:nvPr>
        </p:nvSpPr>
        <p:spPr>
          <a:xfrm>
            <a:off x="1043608" y="1196975"/>
            <a:ext cx="7725742" cy="4525963"/>
          </a:xfrm>
        </p:spPr>
        <p:txBody>
          <a:bodyPr rtlCol="0">
            <a:noAutofit/>
          </a:bodyPr>
          <a:lstStyle/>
          <a:p>
            <a:pPr marL="514350" indent="-514350" fontAlgn="auto">
              <a:spcAft>
                <a:spcPts val="0"/>
              </a:spcAft>
              <a:buNone/>
              <a:defRPr/>
            </a:pPr>
            <a:r>
              <a:rPr lang="es-ES_tradnl" sz="1800" dirty="0" smtClean="0">
                <a:solidFill>
                  <a:schemeClr val="accent1">
                    <a:lumMod val="60000"/>
                    <a:lumOff val="40000"/>
                  </a:schemeClr>
                </a:solidFill>
              </a:rPr>
              <a:t>0</a:t>
            </a:r>
            <a:r>
              <a:rPr lang="es-ES_tradnl" sz="2000" dirty="0" smtClean="0"/>
              <a:t>. 	Introducción al análisis del tercer sector</a:t>
            </a:r>
          </a:p>
          <a:p>
            <a:pPr marL="514350" indent="-514350" fontAlgn="auto">
              <a:spcAft>
                <a:spcPts val="0"/>
              </a:spcAft>
              <a:buFont typeface="+mj-lt"/>
              <a:buAutoNum type="arabicPeriod"/>
              <a:defRPr/>
            </a:pPr>
            <a:r>
              <a:rPr lang="es-ES_tradnl" sz="2000" dirty="0" smtClean="0"/>
              <a:t>La participación en las organizaciones del tercer sector en España </a:t>
            </a:r>
          </a:p>
          <a:p>
            <a:pPr marL="1314450" lvl="1" indent="-504825" fontAlgn="auto">
              <a:spcAft>
                <a:spcPts val="0"/>
              </a:spcAft>
              <a:buFont typeface="Arial" pitchFamily="34" charset="0"/>
              <a:buNone/>
              <a:defRPr/>
            </a:pPr>
            <a:r>
              <a:rPr lang="es-ES_tradnl" sz="1600" dirty="0" smtClean="0"/>
              <a:t>1.1. Voluntarios y socios en las ONG de desarrollo en España</a:t>
            </a:r>
          </a:p>
          <a:p>
            <a:pPr marL="1314450" lvl="1" indent="-504825" fontAlgn="auto">
              <a:spcAft>
                <a:spcPts val="0"/>
              </a:spcAft>
              <a:buFont typeface="Arial" pitchFamily="34" charset="0"/>
              <a:buNone/>
              <a:defRPr/>
            </a:pPr>
            <a:r>
              <a:rPr lang="es-ES_tradnl" sz="1600" dirty="0" smtClean="0"/>
              <a:t>1.2. Experiencias desde asociacionismo inmigrante en España</a:t>
            </a:r>
          </a:p>
          <a:p>
            <a:pPr marL="514350" indent="-514350" fontAlgn="auto">
              <a:spcAft>
                <a:spcPts val="0"/>
              </a:spcAft>
              <a:buFont typeface="+mj-lt"/>
              <a:buAutoNum type="arabicPeriod"/>
              <a:defRPr/>
            </a:pPr>
            <a:r>
              <a:rPr lang="es-ES_tradnl" sz="2000" dirty="0" smtClean="0"/>
              <a:t>La participación de los actores no gubernamentales en la cooperación internacional al desarrollo</a:t>
            </a:r>
          </a:p>
          <a:p>
            <a:pPr marL="809625" lvl="1" indent="-409575" fontAlgn="auto">
              <a:spcAft>
                <a:spcPts val="0"/>
              </a:spcAft>
              <a:buFont typeface="Arial" pitchFamily="34" charset="0"/>
              <a:buNone/>
              <a:defRPr/>
            </a:pPr>
            <a:r>
              <a:rPr lang="es-ES_tradnl" sz="1600" dirty="0" smtClean="0"/>
              <a:t>	2.1. Oponerse o pactar: tensiones internas del tercer sector</a:t>
            </a:r>
          </a:p>
          <a:p>
            <a:pPr marL="809625" lvl="1" indent="-409575" fontAlgn="auto">
              <a:spcAft>
                <a:spcPts val="0"/>
              </a:spcAft>
              <a:buFont typeface="Arial" pitchFamily="34" charset="0"/>
              <a:buNone/>
              <a:defRPr/>
            </a:pPr>
            <a:r>
              <a:rPr lang="es-ES_tradnl" sz="1600" dirty="0" smtClean="0"/>
              <a:t>	2.2. ¿Existe un riesgo de “</a:t>
            </a:r>
            <a:r>
              <a:rPr lang="es-ES_tradnl" sz="1600" dirty="0" err="1" smtClean="0"/>
              <a:t>oenegización</a:t>
            </a:r>
            <a:r>
              <a:rPr lang="es-ES_tradnl" sz="1600" dirty="0" smtClean="0"/>
              <a:t>“ de los movimientos sociales en América Latina? </a:t>
            </a:r>
          </a:p>
          <a:p>
            <a:pPr marL="809625" lvl="1" indent="-409575" fontAlgn="auto">
              <a:spcAft>
                <a:spcPts val="0"/>
              </a:spcAft>
              <a:buFont typeface="Arial" pitchFamily="34" charset="0"/>
              <a:buNone/>
              <a:defRPr/>
            </a:pPr>
            <a:r>
              <a:rPr lang="es-ES_tradnl" sz="1600" dirty="0" smtClean="0"/>
              <a:t>	2.2. Nuevos actores y formas de participación: filantropía, codesarrollo y </a:t>
            </a:r>
            <a:r>
              <a:rPr lang="es-ES_tradnl" sz="1600" dirty="0" err="1" smtClean="0"/>
              <a:t>ciberactivismo</a:t>
            </a:r>
            <a:r>
              <a:rPr lang="es-ES_tradnl" sz="1600" dirty="0" smtClean="0"/>
              <a:t> de las ONG</a:t>
            </a:r>
          </a:p>
          <a:p>
            <a:pPr marL="809625" lvl="1" indent="-409575" fontAlgn="auto">
              <a:spcAft>
                <a:spcPts val="0"/>
              </a:spcAft>
              <a:buFont typeface="Arial" pitchFamily="34" charset="0"/>
              <a:buNone/>
              <a:defRPr/>
            </a:pPr>
            <a:r>
              <a:rPr lang="es-ES_tradnl" sz="1600" dirty="0" smtClean="0"/>
              <a:t>	2.3. La participación de los beneficiarios del desarrollo: ¿sujetos del cambio u objetos de intervención?</a:t>
            </a:r>
          </a:p>
          <a:p>
            <a:pPr marL="809625" lvl="1" indent="-409575" fontAlgn="auto">
              <a:spcAft>
                <a:spcPts val="0"/>
              </a:spcAft>
              <a:buFont typeface="Arial" pitchFamily="34" charset="0"/>
              <a:buNone/>
              <a:defRPr/>
            </a:pPr>
            <a:r>
              <a:rPr lang="es-ES_tradnl" sz="1600" dirty="0" smtClean="0"/>
              <a:t>	2.4. Prácticas de resistencia y emancipación “</a:t>
            </a:r>
            <a:r>
              <a:rPr lang="es-ES_tradnl" sz="1600" dirty="0" err="1" smtClean="0"/>
              <a:t>glocal</a:t>
            </a:r>
            <a:r>
              <a:rPr lang="es-ES_tradnl" sz="1600" dirty="0" smtClean="0"/>
              <a:t>”</a:t>
            </a:r>
          </a:p>
          <a:p>
            <a:pPr marL="809625" lvl="1" indent="-409575" fontAlgn="auto">
              <a:spcAft>
                <a:spcPts val="0"/>
              </a:spcAft>
              <a:buFont typeface="Arial" pitchFamily="34" charset="0"/>
              <a:buNone/>
              <a:defRPr/>
            </a:pPr>
            <a:r>
              <a:rPr lang="es-ES_tradnl" sz="1600" dirty="0" smtClean="0"/>
              <a:t>	2.5. En el horizonte: ¿</a:t>
            </a:r>
            <a:r>
              <a:rPr lang="es-ES_tradnl" sz="1600" dirty="0"/>
              <a:t>s</a:t>
            </a:r>
            <a:r>
              <a:rPr lang="es-ES_tradnl" sz="1600" dirty="0" smtClean="0"/>
              <a:t>ociedad civil global o redes transnacionales? </a:t>
            </a:r>
            <a:endParaRPr lang="es-ES" sz="1600" dirty="0"/>
          </a:p>
        </p:txBody>
      </p:sp>
    </p:spTree>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dirty="0" smtClean="0"/>
              <a:t>Antigüedad media del </a:t>
            </a:r>
            <a:r>
              <a:rPr lang="es-ES_tradnl" dirty="0" err="1" smtClean="0"/>
              <a:t>TSAS</a:t>
            </a:r>
            <a:endParaRPr lang="es-ES" dirty="0"/>
          </a:p>
        </p:txBody>
      </p:sp>
      <p:pic>
        <p:nvPicPr>
          <p:cNvPr id="2050" name="Picture 2"/>
          <p:cNvPicPr>
            <a:picLocks noChangeAspect="1" noChangeArrowheads="1"/>
          </p:cNvPicPr>
          <p:nvPr/>
        </p:nvPicPr>
        <p:blipFill>
          <a:blip r:embed="rId2" cstate="print"/>
          <a:srcRect/>
          <a:stretch>
            <a:fillRect/>
          </a:stretch>
        </p:blipFill>
        <p:spPr bwMode="auto">
          <a:xfrm>
            <a:off x="1331641" y="2071688"/>
            <a:ext cx="7619456" cy="3508150"/>
          </a:xfrm>
          <a:prstGeom prst="rect">
            <a:avLst/>
          </a:prstGeom>
          <a:noFill/>
          <a:ln w="9525">
            <a:noFill/>
            <a:miter lim="800000"/>
            <a:headEnd/>
            <a:tailEnd/>
          </a:ln>
        </p:spPr>
      </p:pic>
      <p:sp>
        <p:nvSpPr>
          <p:cNvPr id="5" name="4 CuadroTexto"/>
          <p:cNvSpPr txBox="1"/>
          <p:nvPr/>
        </p:nvSpPr>
        <p:spPr>
          <a:xfrm>
            <a:off x="5796136" y="6165304"/>
            <a:ext cx="3024336" cy="430887"/>
          </a:xfrm>
          <a:prstGeom prst="rect">
            <a:avLst/>
          </a:prstGeom>
          <a:noFill/>
        </p:spPr>
        <p:txBody>
          <a:bodyPr wrap="square" rtlCol="0">
            <a:spAutoFit/>
          </a:bodyPr>
          <a:lstStyle/>
          <a:p>
            <a:r>
              <a:rPr lang="es-ES" sz="1100" dirty="0" smtClean="0"/>
              <a:t>Anuario del Tercer Sector de Acción Social en España.  Fundación Luis Vives, 2010</a:t>
            </a:r>
            <a:endParaRPr lang="es-ES" sz="1100" dirty="0"/>
          </a:p>
        </p:txBody>
      </p:sp>
    </p:spTree>
    <p:extLst>
      <p:ext uri="{BB962C8B-B14F-4D97-AF65-F5344CB8AC3E}">
        <p14:creationId xmlns:p14="http://schemas.microsoft.com/office/powerpoint/2010/main" val="1512477443"/>
      </p:ext>
    </p:extLst>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dirty="0" smtClean="0"/>
              <a:t>Naturaleza de la financiación de las asociaciones</a:t>
            </a:r>
            <a:endParaRPr lang="es-ES" dirty="0"/>
          </a:p>
        </p:txBody>
      </p:sp>
      <p:pic>
        <p:nvPicPr>
          <p:cNvPr id="3074" name="Picture 2"/>
          <p:cNvPicPr>
            <a:picLocks noChangeAspect="1" noChangeArrowheads="1"/>
          </p:cNvPicPr>
          <p:nvPr/>
        </p:nvPicPr>
        <p:blipFill>
          <a:blip r:embed="rId2" cstate="print"/>
          <a:srcRect r="3952"/>
          <a:stretch>
            <a:fillRect/>
          </a:stretch>
        </p:blipFill>
        <p:spPr bwMode="auto">
          <a:xfrm>
            <a:off x="1099368" y="2276872"/>
            <a:ext cx="8044632" cy="3192561"/>
          </a:xfrm>
          <a:prstGeom prst="rect">
            <a:avLst/>
          </a:prstGeom>
          <a:noFill/>
          <a:ln w="9525">
            <a:noFill/>
            <a:miter lim="800000"/>
            <a:headEnd/>
            <a:tailEnd/>
          </a:ln>
        </p:spPr>
      </p:pic>
      <p:sp>
        <p:nvSpPr>
          <p:cNvPr id="5" name="4 CuadroTexto"/>
          <p:cNvSpPr txBox="1"/>
          <p:nvPr/>
        </p:nvSpPr>
        <p:spPr>
          <a:xfrm>
            <a:off x="5796136" y="6165304"/>
            <a:ext cx="3024336" cy="430887"/>
          </a:xfrm>
          <a:prstGeom prst="rect">
            <a:avLst/>
          </a:prstGeom>
          <a:noFill/>
        </p:spPr>
        <p:txBody>
          <a:bodyPr wrap="square" rtlCol="0">
            <a:spAutoFit/>
          </a:bodyPr>
          <a:lstStyle/>
          <a:p>
            <a:r>
              <a:rPr lang="es-ES" sz="1100" dirty="0" smtClean="0"/>
              <a:t>Anuario del Tercer Sector de Acción Social en España.  Fundación Luis Vives, 2010</a:t>
            </a:r>
            <a:endParaRPr lang="es-ES" sz="1100" dirty="0"/>
          </a:p>
        </p:txBody>
      </p:sp>
      <p:cxnSp>
        <p:nvCxnSpPr>
          <p:cNvPr id="28" name="27 Conector recto de flecha"/>
          <p:cNvCxnSpPr/>
          <p:nvPr/>
        </p:nvCxnSpPr>
        <p:spPr>
          <a:xfrm rot="5400000">
            <a:off x="8820472" y="4365104"/>
            <a:ext cx="144810" cy="79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29 Conector recto de flecha"/>
          <p:cNvCxnSpPr/>
          <p:nvPr/>
        </p:nvCxnSpPr>
        <p:spPr>
          <a:xfrm rot="5400000" flipH="1" flipV="1">
            <a:off x="8821266" y="4148286"/>
            <a:ext cx="144016" cy="1588"/>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5" name="34 Conector recto de flecha"/>
          <p:cNvCxnSpPr/>
          <p:nvPr/>
        </p:nvCxnSpPr>
        <p:spPr>
          <a:xfrm rot="5400000" flipH="1" flipV="1">
            <a:off x="8821266" y="4580334"/>
            <a:ext cx="144016" cy="1588"/>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7" name="36 Conector recto de flecha"/>
          <p:cNvCxnSpPr/>
          <p:nvPr/>
        </p:nvCxnSpPr>
        <p:spPr>
          <a:xfrm rot="5400000" flipH="1" flipV="1">
            <a:off x="7021066" y="4364310"/>
            <a:ext cx="144016" cy="1588"/>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42" name="41 Conector recto de flecha"/>
          <p:cNvCxnSpPr/>
          <p:nvPr/>
        </p:nvCxnSpPr>
        <p:spPr>
          <a:xfrm rot="5400000">
            <a:off x="7021066" y="4148286"/>
            <a:ext cx="143222" cy="79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7" name="46 Conector recto de flecha"/>
          <p:cNvCxnSpPr/>
          <p:nvPr/>
        </p:nvCxnSpPr>
        <p:spPr>
          <a:xfrm rot="5400000" flipH="1" flipV="1">
            <a:off x="7019478" y="4581128"/>
            <a:ext cx="144810" cy="794"/>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Órganos de Gobierno</a:t>
            </a:r>
            <a:endParaRPr lang="es-ES" dirty="0"/>
          </a:p>
        </p:txBody>
      </p:sp>
      <p:pic>
        <p:nvPicPr>
          <p:cNvPr id="5122" name="Picture 2"/>
          <p:cNvPicPr>
            <a:picLocks noChangeAspect="1" noChangeArrowheads="1"/>
          </p:cNvPicPr>
          <p:nvPr/>
        </p:nvPicPr>
        <p:blipFill>
          <a:blip r:embed="rId2" cstate="print"/>
          <a:srcRect l="7927"/>
          <a:stretch>
            <a:fillRect/>
          </a:stretch>
        </p:blipFill>
        <p:spPr bwMode="auto">
          <a:xfrm>
            <a:off x="1187624" y="1268760"/>
            <a:ext cx="5854850" cy="5589240"/>
          </a:xfrm>
          <a:prstGeom prst="rect">
            <a:avLst/>
          </a:prstGeom>
          <a:noFill/>
          <a:ln w="9525">
            <a:noFill/>
            <a:miter lim="800000"/>
            <a:headEnd/>
            <a:tailEnd/>
          </a:ln>
        </p:spPr>
      </p:pic>
      <p:sp>
        <p:nvSpPr>
          <p:cNvPr id="5" name="4 CuadroTexto"/>
          <p:cNvSpPr txBox="1"/>
          <p:nvPr/>
        </p:nvSpPr>
        <p:spPr>
          <a:xfrm>
            <a:off x="6119664" y="6165304"/>
            <a:ext cx="3024336" cy="430887"/>
          </a:xfrm>
          <a:prstGeom prst="rect">
            <a:avLst/>
          </a:prstGeom>
          <a:noFill/>
        </p:spPr>
        <p:txBody>
          <a:bodyPr wrap="square" rtlCol="0">
            <a:spAutoFit/>
          </a:bodyPr>
          <a:lstStyle/>
          <a:p>
            <a:r>
              <a:rPr lang="es-ES" sz="1100" dirty="0" smtClean="0"/>
              <a:t>Anuario del Tercer Sector de Acción Social en España.  Fundación Luis Vives, 2010</a:t>
            </a:r>
            <a:endParaRPr lang="es-ES" sz="1100" dirty="0"/>
          </a:p>
        </p:txBody>
      </p:sp>
      <p:grpSp>
        <p:nvGrpSpPr>
          <p:cNvPr id="23" name="22 Grupo"/>
          <p:cNvGrpSpPr/>
          <p:nvPr/>
        </p:nvGrpSpPr>
        <p:grpSpPr>
          <a:xfrm>
            <a:off x="3111295" y="1997110"/>
            <a:ext cx="2536414" cy="3546511"/>
            <a:chOff x="3111295" y="1997110"/>
            <a:chExt cx="2536414" cy="3546511"/>
          </a:xfrm>
        </p:grpSpPr>
        <p:cxnSp>
          <p:nvCxnSpPr>
            <p:cNvPr id="8" name="7 Conector recto"/>
            <p:cNvCxnSpPr>
              <a:endCxn id="15" idx="0"/>
            </p:cNvCxnSpPr>
            <p:nvPr/>
          </p:nvCxnSpPr>
          <p:spPr>
            <a:xfrm rot="5400000">
              <a:off x="3037224" y="3515388"/>
              <a:ext cx="901084" cy="5842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9 Conector recto"/>
            <p:cNvCxnSpPr/>
            <p:nvPr/>
          </p:nvCxnSpPr>
          <p:spPr>
            <a:xfrm rot="16200000" flipV="1">
              <a:off x="3239852" y="2456892"/>
              <a:ext cx="720080" cy="36004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14 Arco"/>
            <p:cNvSpPr/>
            <p:nvPr/>
          </p:nvSpPr>
          <p:spPr>
            <a:xfrm rot="14174869">
              <a:off x="2606246" y="2502159"/>
              <a:ext cx="3546511" cy="2536414"/>
            </a:xfrm>
            <a:prstGeom prst="arc">
              <a:avLst>
                <a:gd name="adj1" fmla="val 16881757"/>
                <a:gd name="adj2" fmla="val 122801"/>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grpSp>
    </p:spTree>
  </p:cSld>
  <p:clrMapOvr>
    <a:masterClrMapping/>
  </p:clrMapOvr>
  <p:transition spd="slow">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Anexos</a:t>
            </a:r>
            <a:endParaRPr lang="es-ES" dirty="0"/>
          </a:p>
        </p:txBody>
      </p:sp>
      <p:sp>
        <p:nvSpPr>
          <p:cNvPr id="3" name="2 Marcador de contenido"/>
          <p:cNvSpPr>
            <a:spLocks noGrp="1"/>
          </p:cNvSpPr>
          <p:nvPr>
            <p:ph idx="1"/>
          </p:nvPr>
        </p:nvSpPr>
        <p:spPr/>
        <p:txBody>
          <a:bodyPr/>
          <a:lstStyle/>
          <a:p>
            <a:endParaRPr lang="es-ES"/>
          </a:p>
        </p:txBody>
      </p:sp>
    </p:spTree>
  </p:cSld>
  <p:clrMapOvr>
    <a:masterClrMapping/>
  </p:clrMapOvr>
  <p:transition spd="slow">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p:txBody>
          <a:bodyPr/>
          <a:lstStyle/>
          <a:p>
            <a:endParaRPr lang="es-ES"/>
          </a:p>
        </p:txBody>
      </p:sp>
      <p:pic>
        <p:nvPicPr>
          <p:cNvPr id="1026" name="Picture 2"/>
          <p:cNvPicPr>
            <a:picLocks noChangeAspect="1" noChangeArrowheads="1"/>
          </p:cNvPicPr>
          <p:nvPr/>
        </p:nvPicPr>
        <p:blipFill>
          <a:blip r:embed="rId2" cstate="print"/>
          <a:srcRect/>
          <a:stretch>
            <a:fillRect/>
          </a:stretch>
        </p:blipFill>
        <p:spPr bwMode="auto">
          <a:xfrm>
            <a:off x="1259632" y="476672"/>
            <a:ext cx="7462459" cy="5666805"/>
          </a:xfrm>
          <a:prstGeom prst="rect">
            <a:avLst/>
          </a:prstGeom>
          <a:noFill/>
          <a:ln w="9525">
            <a:noFill/>
            <a:miter lim="800000"/>
            <a:headEnd/>
            <a:tailEnd/>
          </a:ln>
        </p:spPr>
      </p:pic>
      <p:sp>
        <p:nvSpPr>
          <p:cNvPr id="5" name="4 CuadroTexto"/>
          <p:cNvSpPr txBox="1"/>
          <p:nvPr/>
        </p:nvSpPr>
        <p:spPr>
          <a:xfrm>
            <a:off x="5796136" y="6165304"/>
            <a:ext cx="3024336" cy="430887"/>
          </a:xfrm>
          <a:prstGeom prst="rect">
            <a:avLst/>
          </a:prstGeom>
          <a:noFill/>
        </p:spPr>
        <p:txBody>
          <a:bodyPr wrap="square" rtlCol="0">
            <a:spAutoFit/>
          </a:bodyPr>
          <a:lstStyle/>
          <a:p>
            <a:r>
              <a:rPr lang="es-ES" sz="1100" dirty="0" smtClean="0"/>
              <a:t>Anuario del Tercer Sector de Acción Social en España.  Fundación Luis Vives, 2010</a:t>
            </a:r>
            <a:endParaRPr lang="es-ES" sz="1100" dirty="0"/>
          </a:p>
        </p:txBody>
      </p:sp>
    </p:spTree>
    <p:extLst>
      <p:ext uri="{BB962C8B-B14F-4D97-AF65-F5344CB8AC3E}">
        <p14:creationId xmlns:p14="http://schemas.microsoft.com/office/powerpoint/2010/main" val="3154672183"/>
      </p:ext>
    </p:extLst>
  </p:cSld>
  <p:clrMapOvr>
    <a:masterClrMapping/>
  </p:clrMapOvr>
  <p:transition spd="slow">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p:txBody>
          <a:bodyPr/>
          <a:lstStyle/>
          <a:p>
            <a:endParaRPr lang="es-ES"/>
          </a:p>
        </p:txBody>
      </p:sp>
      <p:pic>
        <p:nvPicPr>
          <p:cNvPr id="2050" name="Picture 2"/>
          <p:cNvPicPr>
            <a:picLocks noChangeAspect="1" noChangeArrowheads="1"/>
          </p:cNvPicPr>
          <p:nvPr/>
        </p:nvPicPr>
        <p:blipFill>
          <a:blip r:embed="rId2" cstate="print"/>
          <a:srcRect/>
          <a:stretch>
            <a:fillRect/>
          </a:stretch>
        </p:blipFill>
        <p:spPr bwMode="auto">
          <a:xfrm>
            <a:off x="1331640" y="404664"/>
            <a:ext cx="7634742" cy="5688632"/>
          </a:xfrm>
          <a:prstGeom prst="rect">
            <a:avLst/>
          </a:prstGeom>
          <a:noFill/>
          <a:ln w="9525">
            <a:noFill/>
            <a:miter lim="800000"/>
            <a:headEnd/>
            <a:tailEnd/>
          </a:ln>
        </p:spPr>
      </p:pic>
      <p:sp>
        <p:nvSpPr>
          <p:cNvPr id="5" name="4 CuadroTexto"/>
          <p:cNvSpPr txBox="1"/>
          <p:nvPr/>
        </p:nvSpPr>
        <p:spPr>
          <a:xfrm>
            <a:off x="5796136" y="6165304"/>
            <a:ext cx="3024336" cy="430887"/>
          </a:xfrm>
          <a:prstGeom prst="rect">
            <a:avLst/>
          </a:prstGeom>
          <a:noFill/>
        </p:spPr>
        <p:txBody>
          <a:bodyPr wrap="square" rtlCol="0">
            <a:spAutoFit/>
          </a:bodyPr>
          <a:lstStyle/>
          <a:p>
            <a:r>
              <a:rPr lang="es-ES" sz="1100" dirty="0" smtClean="0"/>
              <a:t>Anuario del Tercer Sector de Acción Social en España.  Fundación Luis Vives, 2010</a:t>
            </a:r>
            <a:endParaRPr lang="es-ES" sz="1100" dirty="0"/>
          </a:p>
        </p:txBody>
      </p:sp>
    </p:spTree>
    <p:extLst>
      <p:ext uri="{BB962C8B-B14F-4D97-AF65-F5344CB8AC3E}">
        <p14:creationId xmlns:p14="http://schemas.microsoft.com/office/powerpoint/2010/main" val="280019402"/>
      </p:ext>
    </p:extLst>
  </p:cSld>
  <p:clrMapOvr>
    <a:masterClrMapping/>
  </p:clrMapOvr>
  <p:transition spd="slow">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endParaRPr lang="es-ES"/>
          </a:p>
        </p:txBody>
      </p:sp>
      <p:pic>
        <p:nvPicPr>
          <p:cNvPr id="4098" name="Picture 2"/>
          <p:cNvPicPr>
            <a:picLocks noChangeAspect="1" noChangeArrowheads="1"/>
          </p:cNvPicPr>
          <p:nvPr/>
        </p:nvPicPr>
        <p:blipFill>
          <a:blip r:embed="rId2" cstate="print"/>
          <a:srcRect/>
          <a:stretch>
            <a:fillRect/>
          </a:stretch>
        </p:blipFill>
        <p:spPr bwMode="auto">
          <a:xfrm>
            <a:off x="1419225" y="176213"/>
            <a:ext cx="6305550" cy="6505575"/>
          </a:xfrm>
          <a:prstGeom prst="rect">
            <a:avLst/>
          </a:prstGeom>
          <a:noFill/>
          <a:ln w="9525">
            <a:noFill/>
            <a:miter lim="800000"/>
            <a:headEnd/>
            <a:tailEnd/>
          </a:ln>
        </p:spPr>
      </p:pic>
      <p:sp>
        <p:nvSpPr>
          <p:cNvPr id="5" name="4 CuadroTexto"/>
          <p:cNvSpPr txBox="1"/>
          <p:nvPr/>
        </p:nvSpPr>
        <p:spPr>
          <a:xfrm>
            <a:off x="5796136" y="6427113"/>
            <a:ext cx="3024336" cy="430887"/>
          </a:xfrm>
          <a:prstGeom prst="rect">
            <a:avLst/>
          </a:prstGeom>
          <a:noFill/>
        </p:spPr>
        <p:txBody>
          <a:bodyPr wrap="square" rtlCol="0">
            <a:spAutoFit/>
          </a:bodyPr>
          <a:lstStyle/>
          <a:p>
            <a:r>
              <a:rPr lang="es-ES" sz="1100" dirty="0" smtClean="0"/>
              <a:t>Anuario del Tercer Sector de Acción Social en España.  Fundación Luis Vives, 2010</a:t>
            </a:r>
            <a:endParaRPr lang="es-ES" sz="1100" dirty="0"/>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Referencias</a:t>
            </a:r>
            <a:endParaRPr lang="es-ES" dirty="0"/>
          </a:p>
        </p:txBody>
      </p:sp>
      <p:sp>
        <p:nvSpPr>
          <p:cNvPr id="3" name="2 Marcador de contenido"/>
          <p:cNvSpPr>
            <a:spLocks noGrp="1"/>
          </p:cNvSpPr>
          <p:nvPr>
            <p:ph idx="1"/>
          </p:nvPr>
        </p:nvSpPr>
        <p:spPr/>
        <p:txBody>
          <a:bodyPr/>
          <a:lstStyle/>
          <a:p>
            <a:endParaRPr lang="es-ES"/>
          </a:p>
        </p:txBody>
      </p:sp>
      <p:sp>
        <p:nvSpPr>
          <p:cNvPr id="4" name="2 Subtítulo"/>
          <p:cNvSpPr txBox="1">
            <a:spLocks/>
          </p:cNvSpPr>
          <p:nvPr/>
        </p:nvSpPr>
        <p:spPr>
          <a:xfrm>
            <a:off x="1432560" y="1850064"/>
            <a:ext cx="7406640" cy="1752600"/>
          </a:xfrm>
          <a:prstGeom prst="rect">
            <a:avLst/>
          </a:prstGeom>
        </p:spPr>
        <p:txBody>
          <a:bodyPr>
            <a:normAutofit fontScale="85000" lnSpcReduction="10000"/>
          </a:bodyPr>
          <a:lstStyle/>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r>
              <a:rPr kumimoji="0" lang="es-ES" sz="3200" b="0" i="0" u="none" strike="noStrike" kern="1200" cap="none" spc="0" normalizeH="0" baseline="0" noProof="0" smtClean="0">
                <a:ln>
                  <a:noFill/>
                </a:ln>
                <a:solidFill>
                  <a:schemeClr val="tx1"/>
                </a:solidFill>
                <a:effectLst/>
                <a:uLnTx/>
                <a:uFillTx/>
                <a:latin typeface="+mn-lt"/>
                <a:ea typeface="+mn-ea"/>
                <a:cs typeface="+mn-cs"/>
                <a:hlinkClick r:id="rId2"/>
              </a:rPr>
              <a:t>http://www.3sbizkaia.org/gestion/gestion/archivos/publicaciones_ots/_Libro%20blanco_C.pdf</a:t>
            </a:r>
            <a:endParaRPr kumimoji="0" lang="es-ES" sz="3200" b="0" i="0" u="none" strike="noStrike" kern="1200" cap="none" spc="0" normalizeH="0" baseline="0" noProof="0" smtClean="0">
              <a:ln>
                <a:noFill/>
              </a:ln>
              <a:solidFill>
                <a:schemeClr val="tx1"/>
              </a:solidFill>
              <a:effectLst/>
              <a:uLnTx/>
              <a:uFillTx/>
              <a:latin typeface="+mn-lt"/>
              <a:ea typeface="+mn-ea"/>
              <a:cs typeface="+mn-cs"/>
            </a:endParaRP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r>
              <a:rPr kumimoji="0" lang="es-ES" sz="3200" b="0" i="0" u="none" strike="noStrike" kern="1200" cap="none" spc="0" normalizeH="0" baseline="0" noProof="0" smtClean="0">
                <a:ln>
                  <a:noFill/>
                </a:ln>
                <a:solidFill>
                  <a:schemeClr val="tx1"/>
                </a:solidFill>
                <a:effectLst/>
                <a:uLnTx/>
                <a:uFillTx/>
                <a:latin typeface="+mn-lt"/>
                <a:ea typeface="+mn-ea"/>
                <a:cs typeface="+mn-cs"/>
                <a:hlinkClick r:id="rId3"/>
              </a:rPr>
              <a:t>http://www.fundacionluisvives.org/upload/31/64/ANUARIO_FLV_PDF_NAVEGABLE.pdf</a:t>
            </a:r>
            <a:endParaRPr kumimoji="0" lang="es-ES" sz="3200" b="0" i="0" u="none" strike="noStrike" kern="1200" cap="none" spc="0" normalizeH="0" baseline="0" noProof="0" smtClean="0">
              <a:ln>
                <a:noFill/>
              </a:ln>
              <a:solidFill>
                <a:schemeClr val="tx1"/>
              </a:solidFill>
              <a:effectLst/>
              <a:uLnTx/>
              <a:uFillTx/>
              <a:latin typeface="+mn-lt"/>
              <a:ea typeface="+mn-ea"/>
              <a:cs typeface="+mn-cs"/>
            </a:endParaRP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endParaRPr kumimoji="0" lang="es-E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Título"/>
          <p:cNvSpPr>
            <a:spLocks noGrp="1"/>
          </p:cNvSpPr>
          <p:nvPr>
            <p:ph type="title"/>
          </p:nvPr>
        </p:nvSpPr>
        <p:spPr>
          <a:xfrm>
            <a:off x="457200" y="274638"/>
            <a:ext cx="8229600" cy="706437"/>
          </a:xfrm>
        </p:spPr>
        <p:txBody>
          <a:bodyPr/>
          <a:lstStyle/>
          <a:p>
            <a:r>
              <a:rPr lang="es-ES_tradnl" sz="3600" smtClean="0"/>
              <a:t>Lecturas recomendadas</a:t>
            </a:r>
            <a:endParaRPr lang="es-ES" sz="3600" smtClean="0"/>
          </a:p>
        </p:txBody>
      </p:sp>
      <p:graphicFrame>
        <p:nvGraphicFramePr>
          <p:cNvPr id="4" name="3 Marcador de contenido"/>
          <p:cNvGraphicFramePr>
            <a:graphicFrameLocks noGrp="1"/>
          </p:cNvGraphicFramePr>
          <p:nvPr>
            <p:ph idx="1"/>
          </p:nvPr>
        </p:nvGraphicFramePr>
        <p:xfrm>
          <a:off x="250825" y="1063625"/>
          <a:ext cx="8640960" cy="6004560"/>
        </p:xfrm>
        <a:graphic>
          <a:graphicData uri="http://schemas.openxmlformats.org/drawingml/2006/table">
            <a:tbl>
              <a:tblPr firstRow="1" bandRow="1">
                <a:tableStyleId>{5C22544A-7EE6-4342-B048-85BDC9FD1C3A}</a:tableStyleId>
              </a:tblPr>
              <a:tblGrid>
                <a:gridCol w="1800200"/>
                <a:gridCol w="6840760"/>
              </a:tblGrid>
              <a:tr h="260617">
                <a:tc>
                  <a:txBody>
                    <a:bodyPr/>
                    <a:lstStyle/>
                    <a:p>
                      <a:r>
                        <a:rPr lang="es-ES_tradnl" sz="1300" dirty="0" smtClean="0"/>
                        <a:t>TEMA</a:t>
                      </a:r>
                      <a:endParaRPr lang="es-ES" sz="1300" dirty="0"/>
                    </a:p>
                  </a:txBody>
                  <a:tcPr/>
                </a:tc>
                <a:tc>
                  <a:txBody>
                    <a:bodyPr/>
                    <a:lstStyle/>
                    <a:p>
                      <a:r>
                        <a:rPr lang="es-ES_tradnl" sz="1300" dirty="0" smtClean="0"/>
                        <a:t>LECTURAS</a:t>
                      </a:r>
                      <a:endParaRPr lang="es-ES" sz="1300" dirty="0"/>
                    </a:p>
                  </a:txBody>
                  <a:tcPr/>
                </a:tc>
              </a:tr>
              <a:tr h="608107">
                <a:tc>
                  <a:txBody>
                    <a:bodyPr/>
                    <a:lstStyle/>
                    <a:p>
                      <a:pPr marL="0" indent="0">
                        <a:buFont typeface="+mj-lt"/>
                        <a:buNone/>
                      </a:pPr>
                      <a:r>
                        <a:rPr lang="es-ES_tradnl" sz="1300" b="1" dirty="0" smtClean="0"/>
                        <a:t>1. La participación en las organizaciones del tercer sector en España </a:t>
                      </a:r>
                      <a:endParaRPr lang="es-ES" sz="13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300" dirty="0" smtClean="0"/>
                        <a:t>1. Ruíz de </a:t>
                      </a:r>
                      <a:r>
                        <a:rPr lang="es-ES" sz="1300" dirty="0" err="1" smtClean="0"/>
                        <a:t>Olabúenaga</a:t>
                      </a:r>
                      <a:r>
                        <a:rPr lang="es-ES" sz="1300" dirty="0" smtClean="0"/>
                        <a:t>, José Ignacio (2005) </a:t>
                      </a:r>
                      <a:r>
                        <a:rPr lang="es-ES" sz="1300" i="1" dirty="0" smtClean="0"/>
                        <a:t>El Tercer Sector español y sus campos de actuación</a:t>
                      </a:r>
                    </a:p>
                    <a:p>
                      <a:r>
                        <a:rPr lang="es-ES" sz="1300" dirty="0" smtClean="0"/>
                        <a:t>Nº  1  /  </a:t>
                      </a:r>
                      <a:r>
                        <a:rPr lang="es-ES" sz="1300" dirty="0" err="1" smtClean="0"/>
                        <a:t>oct</a:t>
                      </a:r>
                      <a:r>
                        <a:rPr lang="es-ES" sz="1300" dirty="0" smtClean="0"/>
                        <a:t> – dic. </a:t>
                      </a:r>
                      <a:r>
                        <a:rPr lang="es-ES" sz="1300" dirty="0" err="1" smtClean="0"/>
                        <a:t>RETS</a:t>
                      </a:r>
                      <a:r>
                        <a:rPr lang="es-ES" sz="1300" dirty="0" smtClean="0"/>
                        <a:t>, Revista Española del Tercer Sector.</a:t>
                      </a:r>
                    </a:p>
                    <a:p>
                      <a:endParaRPr lang="es-ES" sz="1300" dirty="0"/>
                    </a:p>
                  </a:txBody>
                  <a:tcPr/>
                </a:tc>
              </a:tr>
              <a:tr h="1476830">
                <a:tc>
                  <a:txBody>
                    <a:bodyPr/>
                    <a:lstStyle/>
                    <a:p>
                      <a:pPr marL="0" lvl="1" indent="0">
                        <a:buNone/>
                      </a:pPr>
                      <a:r>
                        <a:rPr lang="es-ES_tradnl" sz="1300" dirty="0" smtClean="0"/>
                        <a:t>1.1. Voluntarios y socios en las ONG de desarrollo en España</a:t>
                      </a:r>
                    </a:p>
                    <a:p>
                      <a:pPr marL="269875" lvl="2" indent="0">
                        <a:buNone/>
                      </a:pPr>
                      <a:endParaRPr lang="es-ES" sz="1300" dirty="0"/>
                    </a:p>
                  </a:txBody>
                  <a:tcPr/>
                </a:tc>
                <a:tc>
                  <a:txBody>
                    <a:bodyPr/>
                    <a:lstStyle/>
                    <a:p>
                      <a:pPr marL="228600" indent="-228600">
                        <a:buFont typeface="+mj-lt"/>
                        <a:buNone/>
                      </a:pPr>
                      <a:r>
                        <a:rPr lang="es-ES" sz="1300" dirty="0" smtClean="0"/>
                        <a:t>1.1. Casado, Demetrio (2007) la dependencia funcional y el tercer sector en España. Fundación</a:t>
                      </a:r>
                      <a:r>
                        <a:rPr lang="es-ES" sz="1300" baseline="0" dirty="0" smtClean="0"/>
                        <a:t> Luis Vives - </a:t>
                      </a:r>
                      <a:r>
                        <a:rPr lang="es-ES" sz="1300" dirty="0" smtClean="0"/>
                        <a:t>II Foro Tercer Sector. </a:t>
                      </a:r>
                      <a:r>
                        <a:rPr lang="es-ES" sz="1300" dirty="0" smtClean="0">
                          <a:hlinkClick r:id="rId2"/>
                        </a:rPr>
                        <a:t>http://www.fundacionluisvives.org/upload/29/88/Cuaderno_TS_II_II__2_.pdf</a:t>
                      </a:r>
                      <a:endParaRPr lang="es-ES" sz="1300" dirty="0" smtClean="0"/>
                    </a:p>
                    <a:p>
                      <a:pPr marL="228600" indent="-228600">
                        <a:buFont typeface="+mj-lt"/>
                        <a:buNone/>
                      </a:pPr>
                      <a:r>
                        <a:rPr lang="es-ES" sz="1300" dirty="0" smtClean="0"/>
                        <a:t>1.2. Rafael Aliena (coord.) (2008) Los equilibrios del Tercer Sector. Una filosofía del pluralismo de funciones. Fundación Luis Vives - IV Foro del Tercer Sector. </a:t>
                      </a:r>
                      <a:r>
                        <a:rPr lang="es-ES" sz="1300" dirty="0" smtClean="0">
                          <a:hlinkClick r:id="rId3"/>
                        </a:rPr>
                        <a:t>http://www.fundacionluisvives.org/upload/66/34/Cuaderno_TS_IV_def.pdf</a:t>
                      </a:r>
                      <a:endParaRPr lang="es-ES" sz="1300" dirty="0" smtClean="0"/>
                    </a:p>
                    <a:p>
                      <a:pPr marL="228600" indent="-228600">
                        <a:buFont typeface="+mj-lt"/>
                        <a:buNone/>
                      </a:pPr>
                      <a:r>
                        <a:rPr lang="es-ES" sz="1300" dirty="0" smtClean="0"/>
                        <a:t>1.3. Marcuello Servós, Carmen (Coord.) (2007) Capital Social y Organizaciones no lucrativas</a:t>
                      </a:r>
                      <a:r>
                        <a:rPr lang="es-ES" sz="1300" baseline="0" dirty="0" smtClean="0"/>
                        <a:t> en España: El caso de las ONGD. </a:t>
                      </a:r>
                      <a:r>
                        <a:rPr lang="es-ES" sz="1300" dirty="0" smtClean="0"/>
                        <a:t>Fundación BBVA. </a:t>
                      </a:r>
                      <a:r>
                        <a:rPr lang="es-ES" sz="1300" dirty="0" smtClean="0">
                          <a:hlinkClick r:id="rId4"/>
                        </a:rPr>
                        <a:t>http://www.fbbva.es/TLFU/tlfu/esp/publicaciones/libros/fichalibro/index.jsp?codigo=242</a:t>
                      </a:r>
                      <a:endParaRPr lang="es-ES" sz="1300" dirty="0" smtClean="0"/>
                    </a:p>
                  </a:txBody>
                  <a:tcPr/>
                </a:tc>
              </a:tr>
              <a:tr h="608107">
                <a:tc>
                  <a:txBody>
                    <a:bodyPr/>
                    <a:lstStyle/>
                    <a:p>
                      <a:pPr marL="0" lvl="1" indent="0">
                        <a:buNone/>
                      </a:pPr>
                      <a:r>
                        <a:rPr lang="es-ES_tradnl" sz="1300" dirty="0" smtClean="0"/>
                        <a:t>1.2. Experiencias desde asociacionismo inmigrante en España</a:t>
                      </a:r>
                    </a:p>
                  </a:txBody>
                  <a:tcPr/>
                </a:tc>
                <a:tc>
                  <a:txBody>
                    <a:bodyPr/>
                    <a:lstStyle/>
                    <a:p>
                      <a:pPr marL="177800" marR="0" indent="-177800" algn="l" defTabSz="914400" rtl="0" eaLnBrk="1" fontAlgn="auto" latinLnBrk="0" hangingPunct="1">
                        <a:lnSpc>
                          <a:spcPct val="100000"/>
                        </a:lnSpc>
                        <a:spcBef>
                          <a:spcPts val="0"/>
                        </a:spcBef>
                        <a:spcAft>
                          <a:spcPts val="0"/>
                        </a:spcAft>
                        <a:buClrTx/>
                        <a:buSzTx/>
                        <a:buFontTx/>
                        <a:buNone/>
                        <a:tabLst/>
                        <a:defRPr/>
                      </a:pPr>
                      <a:r>
                        <a:rPr lang="es-ES" sz="1300" dirty="0" smtClean="0"/>
                        <a:t>1.4. Gómez-Quintero, J. D. (2008) </a:t>
                      </a:r>
                      <a:r>
                        <a:rPr lang="es-ES" sz="1300" i="1" dirty="0" smtClean="0"/>
                        <a:t>Inmigración  y  ciudadanía: legitimación  social  de  la Desigualdad. </a:t>
                      </a:r>
                      <a:r>
                        <a:rPr lang="es-ES" sz="1300" i="0" dirty="0" smtClean="0"/>
                        <a:t>En Revista Acciones e investigaciones</a:t>
                      </a:r>
                      <a:r>
                        <a:rPr lang="es-ES" sz="1300" i="0" baseline="0" dirty="0" smtClean="0"/>
                        <a:t> sociales. Escuela Universitaria de Estudios Sociales. </a:t>
                      </a:r>
                      <a:r>
                        <a:rPr lang="es-ES" sz="1300" dirty="0" smtClean="0">
                          <a:hlinkClick r:id="rId5"/>
                        </a:rPr>
                        <a:t>http://www.unizar.es/centros/eues/html/archivos/temporales/25_AIS/AIS_25_02.pdf</a:t>
                      </a:r>
                      <a:endParaRPr lang="es-ES" sz="1300" i="1" dirty="0" smtClean="0"/>
                    </a:p>
                  </a:txBody>
                  <a:tcPr/>
                </a:tc>
              </a:tr>
              <a:tr h="19325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300" b="1" dirty="0" smtClean="0"/>
                        <a:t>2. La participación de los actores no gubernamentales en la cooperación internacional al desarrollo</a:t>
                      </a:r>
                      <a:endParaRPr lang="es-ES" sz="1300" b="1" dirty="0"/>
                    </a:p>
                  </a:txBody>
                  <a:tcPr/>
                </a:tc>
                <a:tc>
                  <a:txBody>
                    <a:bodyPr/>
                    <a:lstStyle/>
                    <a:p>
                      <a:pPr marL="228600" indent="-228600">
                        <a:buFont typeface="+mj-lt"/>
                        <a:buNone/>
                      </a:pPr>
                      <a:r>
                        <a:rPr lang="en-US" sz="1300" kern="1200" baseline="0" dirty="0" smtClean="0">
                          <a:solidFill>
                            <a:schemeClr val="dk1"/>
                          </a:solidFill>
                          <a:latin typeface="+mn-lt"/>
                          <a:ea typeface="+mn-ea"/>
                          <a:cs typeface="+mn-cs"/>
                        </a:rPr>
                        <a:t>2.1.  </a:t>
                      </a:r>
                      <a:r>
                        <a:rPr lang="en-US" sz="1300" kern="1200" baseline="0" dirty="0" err="1" smtClean="0">
                          <a:solidFill>
                            <a:schemeClr val="dk1"/>
                          </a:solidFill>
                          <a:latin typeface="+mn-lt"/>
                          <a:ea typeface="+mn-ea"/>
                          <a:cs typeface="+mn-cs"/>
                        </a:rPr>
                        <a:t>Álvarez</a:t>
                      </a:r>
                      <a:r>
                        <a:rPr lang="en-US" sz="1300" kern="1200" baseline="0" dirty="0" smtClean="0">
                          <a:solidFill>
                            <a:schemeClr val="dk1"/>
                          </a:solidFill>
                          <a:latin typeface="+mn-lt"/>
                          <a:ea typeface="+mn-ea"/>
                          <a:cs typeface="+mn-cs"/>
                        </a:rPr>
                        <a:t>, Sonia (2001), </a:t>
                      </a:r>
                      <a:r>
                        <a:rPr lang="en-US" sz="1300" i="1" kern="1200" baseline="0" dirty="0" smtClean="0">
                          <a:solidFill>
                            <a:schemeClr val="dk1"/>
                          </a:solidFill>
                          <a:latin typeface="+mn-lt"/>
                          <a:ea typeface="+mn-ea"/>
                          <a:cs typeface="+mn-cs"/>
                        </a:rPr>
                        <a:t>“Third Sector, Third Way, a Second Look: Contemporary Latin </a:t>
                      </a:r>
                      <a:r>
                        <a:rPr lang="es-ES" sz="1300" i="1" kern="1200" baseline="0" dirty="0" smtClean="0">
                          <a:solidFill>
                            <a:schemeClr val="dk1"/>
                          </a:solidFill>
                          <a:latin typeface="+mn-lt"/>
                          <a:ea typeface="+mn-ea"/>
                          <a:cs typeface="+mn-cs"/>
                        </a:rPr>
                        <a:t>American(</a:t>
                      </a:r>
                      <a:r>
                        <a:rPr lang="es-ES" sz="1300" i="1" kern="1200" baseline="0" dirty="0" err="1" smtClean="0">
                          <a:solidFill>
                            <a:schemeClr val="dk1"/>
                          </a:solidFill>
                          <a:latin typeface="+mn-lt"/>
                          <a:ea typeface="+mn-ea"/>
                          <a:cs typeface="+mn-cs"/>
                        </a:rPr>
                        <a:t>ist</a:t>
                      </a:r>
                      <a:r>
                        <a:rPr lang="es-ES" sz="1300" i="1" kern="1200" baseline="0" dirty="0" smtClean="0">
                          <a:solidFill>
                            <a:schemeClr val="dk1"/>
                          </a:solidFill>
                          <a:latin typeface="+mn-lt"/>
                          <a:ea typeface="+mn-ea"/>
                          <a:cs typeface="+mn-cs"/>
                        </a:rPr>
                        <a:t>) Debates </a:t>
                      </a:r>
                      <a:r>
                        <a:rPr lang="es-ES" sz="1300" i="1" kern="1200" baseline="0" dirty="0" err="1" smtClean="0">
                          <a:solidFill>
                            <a:schemeClr val="dk1"/>
                          </a:solidFill>
                          <a:latin typeface="+mn-lt"/>
                          <a:ea typeface="+mn-ea"/>
                          <a:cs typeface="+mn-cs"/>
                        </a:rPr>
                        <a:t>Revisited</a:t>
                      </a:r>
                      <a:r>
                        <a:rPr lang="es-ES" sz="1300" i="1" kern="1200" baseline="0" dirty="0" smtClean="0">
                          <a:solidFill>
                            <a:schemeClr val="dk1"/>
                          </a:solidFill>
                          <a:latin typeface="+mn-lt"/>
                          <a:ea typeface="+mn-ea"/>
                          <a:cs typeface="+mn-cs"/>
                        </a:rPr>
                        <a:t>”. Borrador preparado para el XXIII Congreso </a:t>
                      </a:r>
                      <a:r>
                        <a:rPr lang="es-ES" sz="1300" kern="1200" baseline="0" dirty="0" smtClean="0">
                          <a:solidFill>
                            <a:schemeClr val="dk1"/>
                          </a:solidFill>
                          <a:latin typeface="+mn-lt"/>
                          <a:ea typeface="+mn-ea"/>
                          <a:cs typeface="+mn-cs"/>
                        </a:rPr>
                        <a:t>Internacional de </a:t>
                      </a:r>
                      <a:r>
                        <a:rPr lang="es-ES" sz="1300" i="1" kern="1200" baseline="0" dirty="0" err="1" smtClean="0">
                          <a:solidFill>
                            <a:schemeClr val="dk1"/>
                          </a:solidFill>
                          <a:latin typeface="+mn-lt"/>
                          <a:ea typeface="+mn-ea"/>
                          <a:cs typeface="+mn-cs"/>
                        </a:rPr>
                        <a:t>Latin</a:t>
                      </a:r>
                      <a:r>
                        <a:rPr lang="es-ES" sz="1300" i="1" kern="1200" baseline="0" dirty="0" smtClean="0">
                          <a:solidFill>
                            <a:schemeClr val="dk1"/>
                          </a:solidFill>
                          <a:latin typeface="+mn-lt"/>
                          <a:ea typeface="+mn-ea"/>
                          <a:cs typeface="+mn-cs"/>
                        </a:rPr>
                        <a:t> American </a:t>
                      </a:r>
                      <a:r>
                        <a:rPr lang="es-ES" sz="1300" i="1" kern="1200" baseline="0" dirty="0" err="1" smtClean="0">
                          <a:solidFill>
                            <a:schemeClr val="dk1"/>
                          </a:solidFill>
                          <a:latin typeface="+mn-lt"/>
                          <a:ea typeface="+mn-ea"/>
                          <a:cs typeface="+mn-cs"/>
                        </a:rPr>
                        <a:t>Studies</a:t>
                      </a:r>
                      <a:r>
                        <a:rPr lang="es-ES" sz="1300" i="1" kern="1200" baseline="0" dirty="0" smtClean="0">
                          <a:solidFill>
                            <a:schemeClr val="dk1"/>
                          </a:solidFill>
                          <a:latin typeface="+mn-lt"/>
                          <a:ea typeface="+mn-ea"/>
                          <a:cs typeface="+mn-cs"/>
                        </a:rPr>
                        <a:t> </a:t>
                      </a:r>
                      <a:r>
                        <a:rPr lang="es-ES" sz="1300" i="1" kern="1200" baseline="0" dirty="0" err="1" smtClean="0">
                          <a:solidFill>
                            <a:schemeClr val="dk1"/>
                          </a:solidFill>
                          <a:latin typeface="+mn-lt"/>
                          <a:ea typeface="+mn-ea"/>
                          <a:cs typeface="+mn-cs"/>
                        </a:rPr>
                        <a:t>Association</a:t>
                      </a:r>
                      <a:r>
                        <a:rPr lang="es-ES" sz="1300" i="1" kern="1200" baseline="0" dirty="0" smtClean="0">
                          <a:solidFill>
                            <a:schemeClr val="dk1"/>
                          </a:solidFill>
                          <a:latin typeface="+mn-lt"/>
                          <a:ea typeface="+mn-ea"/>
                          <a:cs typeface="+mn-cs"/>
                        </a:rPr>
                        <a:t> (LASA), Washington, D.C.</a:t>
                      </a:r>
                      <a:endParaRPr lang="es-ES" sz="1300" b="0" i="0" kern="1200" dirty="0" smtClean="0">
                        <a:solidFill>
                          <a:schemeClr val="dk1"/>
                        </a:solidFill>
                        <a:latin typeface="+mn-lt"/>
                        <a:ea typeface="+mn-ea"/>
                        <a:cs typeface="+mn-cs"/>
                      </a:endParaRPr>
                    </a:p>
                    <a:p>
                      <a:pPr marL="228600" indent="-228600">
                        <a:buFont typeface="+mj-lt"/>
                        <a:buNone/>
                      </a:pPr>
                      <a:r>
                        <a:rPr lang="es-ES" sz="1300" b="0" i="0" kern="1200" dirty="0" smtClean="0">
                          <a:solidFill>
                            <a:schemeClr val="dk1"/>
                          </a:solidFill>
                          <a:latin typeface="+mn-lt"/>
                          <a:ea typeface="+mn-ea"/>
                          <a:cs typeface="+mn-cs"/>
                        </a:rPr>
                        <a:t>2.2. Gómez-Quintero, J. D. y Marcuello Servós, </a:t>
                      </a:r>
                      <a:r>
                        <a:rPr lang="es-ES" sz="1300" b="0" i="0" kern="1200" dirty="0" err="1" smtClean="0">
                          <a:solidFill>
                            <a:schemeClr val="dk1"/>
                          </a:solidFill>
                          <a:latin typeface="+mn-lt"/>
                          <a:ea typeface="+mn-ea"/>
                          <a:cs typeface="+mn-cs"/>
                        </a:rPr>
                        <a:t>Ch.</a:t>
                      </a:r>
                      <a:r>
                        <a:rPr lang="es-ES" sz="1300" b="0" i="0" kern="1200" dirty="0" smtClean="0">
                          <a:solidFill>
                            <a:schemeClr val="dk1"/>
                          </a:solidFill>
                          <a:latin typeface="+mn-lt"/>
                          <a:ea typeface="+mn-ea"/>
                          <a:cs typeface="+mn-cs"/>
                        </a:rPr>
                        <a:t> Oponerse o pactar: tercer sector y sociedad civil en Colombia. </a:t>
                      </a:r>
                      <a:r>
                        <a:rPr lang="es-ES" sz="1300" b="0" i="0" u="none" strike="noStrike" kern="1200" dirty="0" err="1" smtClean="0">
                          <a:solidFill>
                            <a:schemeClr val="dk1"/>
                          </a:solidFill>
                          <a:latin typeface="+mn-lt"/>
                          <a:ea typeface="+mn-ea"/>
                          <a:cs typeface="+mn-cs"/>
                          <a:hlinkClick r:id="rId6"/>
                        </a:rPr>
                        <a:t>RETS</a:t>
                      </a:r>
                      <a:r>
                        <a:rPr lang="es-ES" sz="1300" b="0" i="0" u="none" strike="noStrike" kern="1200" dirty="0" smtClean="0">
                          <a:solidFill>
                            <a:schemeClr val="dk1"/>
                          </a:solidFill>
                          <a:latin typeface="+mn-lt"/>
                          <a:ea typeface="+mn-ea"/>
                          <a:cs typeface="+mn-cs"/>
                          <a:hlinkClick r:id="rId6"/>
                        </a:rPr>
                        <a:t>, Revista Española del Tercer Sector</a:t>
                      </a:r>
                      <a:r>
                        <a:rPr lang="es-ES" sz="1300" b="0" i="0" kern="1200" dirty="0" smtClean="0">
                          <a:solidFill>
                            <a:schemeClr val="dk1"/>
                          </a:solidFill>
                          <a:latin typeface="+mn-lt"/>
                          <a:ea typeface="+mn-ea"/>
                          <a:cs typeface="+mn-cs"/>
                        </a:rPr>
                        <a:t>. Nº14 Enero- abril 2010.</a:t>
                      </a:r>
                    </a:p>
                    <a:p>
                      <a:pPr marL="228600" indent="-228600">
                        <a:buFont typeface="+mj-lt"/>
                        <a:buNone/>
                      </a:pPr>
                      <a:r>
                        <a:rPr lang="es-ES" sz="1300" kern="1200" baseline="0" dirty="0" smtClean="0">
                          <a:solidFill>
                            <a:schemeClr val="dk1"/>
                          </a:solidFill>
                          <a:latin typeface="+mn-lt"/>
                          <a:ea typeface="+mn-ea"/>
                          <a:cs typeface="+mn-cs"/>
                        </a:rPr>
                        <a:t>2.3. </a:t>
                      </a:r>
                      <a:r>
                        <a:rPr lang="es-ES" sz="1300" kern="1200" baseline="0" dirty="0" err="1" smtClean="0">
                          <a:solidFill>
                            <a:schemeClr val="dk1"/>
                          </a:solidFill>
                          <a:latin typeface="+mn-lt"/>
                          <a:ea typeface="+mn-ea"/>
                          <a:cs typeface="+mn-cs"/>
                        </a:rPr>
                        <a:t>Roitter</a:t>
                      </a:r>
                      <a:r>
                        <a:rPr lang="es-ES" sz="1300" kern="1200" baseline="0" dirty="0" smtClean="0">
                          <a:solidFill>
                            <a:schemeClr val="dk1"/>
                          </a:solidFill>
                          <a:latin typeface="+mn-lt"/>
                          <a:ea typeface="+mn-ea"/>
                          <a:cs typeface="+mn-cs"/>
                        </a:rPr>
                        <a:t>, Mario. (2005), “El tercer sector como representación topográfica de la sociedad civil” En: Ardite, Benjamín (coord.) ¿Democracia post-liberal?: el espacio político de las asociaciones. Barcelona: </a:t>
                      </a:r>
                      <a:r>
                        <a:rPr lang="es-ES" sz="1300" kern="1200" baseline="0" dirty="0" err="1" smtClean="0">
                          <a:solidFill>
                            <a:schemeClr val="dk1"/>
                          </a:solidFill>
                          <a:latin typeface="+mn-lt"/>
                          <a:ea typeface="+mn-ea"/>
                          <a:cs typeface="+mn-cs"/>
                        </a:rPr>
                        <a:t>Anthropos</a:t>
                      </a:r>
                      <a:r>
                        <a:rPr lang="es-ES" sz="1300" kern="1200" baseline="0" dirty="0" smtClean="0">
                          <a:solidFill>
                            <a:schemeClr val="dk1"/>
                          </a:solidFill>
                          <a:latin typeface="+mn-lt"/>
                          <a:ea typeface="+mn-ea"/>
                          <a:cs typeface="+mn-cs"/>
                        </a:rPr>
                        <a:t>.</a:t>
                      </a:r>
                    </a:p>
                    <a:p>
                      <a:pPr marL="228600" indent="-228600">
                        <a:buFont typeface="+mj-lt"/>
                        <a:buNone/>
                      </a:pPr>
                      <a:r>
                        <a:rPr lang="es-ES_tradnl" sz="1300" i="0" kern="1200" baseline="0" dirty="0" smtClean="0">
                          <a:solidFill>
                            <a:schemeClr val="dk1"/>
                          </a:solidFill>
                          <a:latin typeface="+mn-lt"/>
                          <a:ea typeface="+mn-ea"/>
                          <a:cs typeface="+mn-cs"/>
                        </a:rPr>
                        <a:t>2.4. Dossier de Lecturas preparadas por el profesor de la sesión [pendiente].</a:t>
                      </a:r>
                    </a:p>
                    <a:p>
                      <a:endParaRPr lang="es-ES" sz="1300" dirty="0"/>
                    </a:p>
                  </a:txBody>
                  <a:tcPr/>
                </a:tc>
              </a:tr>
            </a:tbl>
          </a:graphicData>
        </a:graphic>
      </p:graphicFrame>
    </p:spTree>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331640" y="1988840"/>
            <a:ext cx="7406640" cy="1472184"/>
          </a:xfrm>
        </p:spPr>
        <p:txBody>
          <a:bodyPr/>
          <a:lstStyle/>
          <a:p>
            <a:r>
              <a:rPr lang="es-ES_tradnl" dirty="0" smtClean="0"/>
              <a:t>Introducción al análisis del </a:t>
            </a:r>
            <a:r>
              <a:rPr lang="es-ES_tradnl" baseline="0" dirty="0" smtClean="0"/>
              <a:t>Tercer Sector</a:t>
            </a:r>
            <a:endParaRPr lang="es-ES" dirty="0"/>
          </a:p>
        </p:txBody>
      </p:sp>
      <p:sp>
        <p:nvSpPr>
          <p:cNvPr id="4" name="3 Subtítulo"/>
          <p:cNvSpPr>
            <a:spLocks noGrp="1"/>
          </p:cNvSpPr>
          <p:nvPr>
            <p:ph type="subTitle" idx="1"/>
          </p:nvPr>
        </p:nvSpPr>
        <p:spPr>
          <a:xfrm>
            <a:off x="1475656" y="4005064"/>
            <a:ext cx="7406640" cy="1752600"/>
          </a:xfrm>
        </p:spPr>
        <p:txBody>
          <a:bodyPr/>
          <a:lstStyle/>
          <a:p>
            <a:pPr algn="r"/>
            <a:r>
              <a:rPr lang="es-ES_tradnl" dirty="0" smtClean="0"/>
              <a:t>7 de marzo de 2011</a:t>
            </a:r>
            <a:endParaRPr lang="es-ES" dirty="0"/>
          </a:p>
        </p:txBody>
      </p:sp>
      <p:sp>
        <p:nvSpPr>
          <p:cNvPr id="5" name="1 Título"/>
          <p:cNvSpPr txBox="1">
            <a:spLocks/>
          </p:cNvSpPr>
          <p:nvPr/>
        </p:nvSpPr>
        <p:spPr>
          <a:xfrm>
            <a:off x="1475656" y="4581128"/>
            <a:ext cx="7406640" cy="1472184"/>
          </a:xfrm>
          <a:prstGeom prst="rect">
            <a:avLst/>
          </a:prstGeom>
        </p:spPr>
        <p:txBody>
          <a:bodyPr anchor="b">
            <a:normAutofit fontScale="77500" lnSpcReduction="20000"/>
          </a:bodyPr>
          <a:lstStyle/>
          <a:p>
            <a:pPr marL="0" marR="0" lvl="0" indent="0" algn="l" defTabSz="914400" rtl="0" eaLnBrk="1" fontAlgn="auto" latinLnBrk="0" hangingPunct="1">
              <a:lnSpc>
                <a:spcPct val="100000"/>
              </a:lnSpc>
              <a:spcBef>
                <a:spcPct val="0"/>
              </a:spcBef>
              <a:spcAft>
                <a:spcPts val="0"/>
              </a:spcAft>
              <a:buClrTx/>
              <a:buSzTx/>
              <a:buFont typeface="Arial" pitchFamily="34" charset="0"/>
              <a:buChar char="•"/>
              <a:tabLst/>
              <a:defRPr/>
            </a:pPr>
            <a:r>
              <a:rPr kumimoji="0" lang="es-ES_tradnl" sz="28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Definiciones</a:t>
            </a:r>
          </a:p>
          <a:p>
            <a:pPr marL="0" marR="0" lvl="0" indent="0" algn="l" defTabSz="914400" rtl="0" eaLnBrk="1" fontAlgn="auto" latinLnBrk="0" hangingPunct="1">
              <a:lnSpc>
                <a:spcPct val="100000"/>
              </a:lnSpc>
              <a:spcBef>
                <a:spcPct val="0"/>
              </a:spcBef>
              <a:spcAft>
                <a:spcPts val="0"/>
              </a:spcAft>
              <a:buClrTx/>
              <a:buSzTx/>
              <a:buFont typeface="Arial" pitchFamily="34" charset="0"/>
              <a:buChar char="•"/>
              <a:tabLst/>
              <a:defRPr/>
            </a:pPr>
            <a:r>
              <a:rPr lang="es-ES_tradnl" sz="2800" noProof="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Características</a:t>
            </a:r>
          </a:p>
          <a:p>
            <a:pPr marL="0" marR="0" lvl="0" indent="0" algn="l" defTabSz="914400" rtl="0" eaLnBrk="1" fontAlgn="auto" latinLnBrk="0" hangingPunct="1">
              <a:lnSpc>
                <a:spcPct val="100000"/>
              </a:lnSpc>
              <a:spcBef>
                <a:spcPct val="0"/>
              </a:spcBef>
              <a:spcAft>
                <a:spcPts val="0"/>
              </a:spcAft>
              <a:buClrTx/>
              <a:buSzTx/>
              <a:buFont typeface="Arial" pitchFamily="34" charset="0"/>
              <a:buChar char="•"/>
              <a:tabLst/>
              <a:defRPr/>
            </a:pPr>
            <a:r>
              <a:rPr lang="es-ES_tradnl"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El voluntariado</a:t>
            </a:r>
          </a:p>
          <a:p>
            <a:pPr marL="0" marR="0" lvl="0" indent="0" algn="l" defTabSz="914400" rtl="0" eaLnBrk="1" fontAlgn="auto" latinLnBrk="0" hangingPunct="1">
              <a:lnSpc>
                <a:spcPct val="100000"/>
              </a:lnSpc>
              <a:spcBef>
                <a:spcPct val="0"/>
              </a:spcBef>
              <a:spcAft>
                <a:spcPts val="0"/>
              </a:spcAft>
              <a:buClrTx/>
              <a:buSzTx/>
              <a:buFont typeface="Arial" pitchFamily="34" charset="0"/>
              <a:buChar char="•"/>
              <a:tabLst/>
              <a:defRPr/>
            </a:pPr>
            <a:r>
              <a:rPr lang="es-ES_tradnl" sz="2800" noProof="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Tipos de voluntariado</a:t>
            </a:r>
          </a:p>
          <a:p>
            <a:pPr marL="0" marR="0" lvl="0" indent="0" algn="l" defTabSz="914400" rtl="0" eaLnBrk="1" fontAlgn="auto" latinLnBrk="0" hangingPunct="1">
              <a:lnSpc>
                <a:spcPct val="100000"/>
              </a:lnSpc>
              <a:spcBef>
                <a:spcPct val="0"/>
              </a:spcBef>
              <a:spcAft>
                <a:spcPts val="0"/>
              </a:spcAft>
              <a:buClrTx/>
              <a:buSzTx/>
              <a:buFont typeface="Arial" pitchFamily="34" charset="0"/>
              <a:buChar char="•"/>
              <a:tabLst/>
              <a:defRPr/>
            </a:pPr>
            <a:r>
              <a:rPr lang="es-ES_tradnl"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Estructura y función del </a:t>
            </a:r>
            <a:r>
              <a:rPr lang="es-ES_tradnl" sz="2800" dirty="0" err="1"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TSAS</a:t>
            </a:r>
            <a:endParaRPr lang="es-ES_tradnl" sz="2800" noProof="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 typeface="Arial" pitchFamily="34" charset="0"/>
              <a:buChar char="•"/>
              <a:tabLst/>
              <a:defRPr/>
            </a:pPr>
            <a:endParaRPr kumimoji="0" lang="es-ES" sz="28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Tree>
    <p:extLst>
      <p:ext uri="{BB962C8B-B14F-4D97-AF65-F5344CB8AC3E}">
        <p14:creationId xmlns:p14="http://schemas.microsoft.com/office/powerpoint/2010/main" val="2107503792"/>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Introducción</a:t>
            </a:r>
            <a:endParaRPr lang="es-ES" dirty="0"/>
          </a:p>
        </p:txBody>
      </p:sp>
      <p:sp>
        <p:nvSpPr>
          <p:cNvPr id="3" name="2 Marcador de contenido"/>
          <p:cNvSpPr>
            <a:spLocks noGrp="1"/>
          </p:cNvSpPr>
          <p:nvPr>
            <p:ph idx="1"/>
          </p:nvPr>
        </p:nvSpPr>
        <p:spPr/>
        <p:txBody>
          <a:bodyPr>
            <a:normAutofit/>
          </a:bodyPr>
          <a:lstStyle/>
          <a:p>
            <a:r>
              <a:rPr lang="es-ES" dirty="0" smtClean="0"/>
              <a:t>Gestionan aprox. 16.000 millones de euros:1,69% del PIB español en 2008. </a:t>
            </a:r>
          </a:p>
          <a:p>
            <a:r>
              <a:rPr lang="es-ES" dirty="0" smtClean="0"/>
              <a:t>En el </a:t>
            </a:r>
            <a:r>
              <a:rPr lang="es-ES" dirty="0" err="1" smtClean="0"/>
              <a:t>TSAS</a:t>
            </a:r>
            <a:r>
              <a:rPr lang="es-ES" dirty="0" smtClean="0"/>
              <a:t> trabajan unas 529.029 personas de modo remunerado</a:t>
            </a:r>
          </a:p>
          <a:p>
            <a:r>
              <a:rPr lang="es-ES" dirty="0" smtClean="0"/>
              <a:t>Colaboran en torno a 873.171 personas voluntarias</a:t>
            </a:r>
          </a:p>
          <a:p>
            <a:endParaRPr lang="es-ES" i="1" dirty="0" smtClean="0"/>
          </a:p>
          <a:p>
            <a:pPr algn="r">
              <a:buNone/>
            </a:pPr>
            <a:r>
              <a:rPr lang="es-ES" sz="2000" i="1" dirty="0" smtClean="0"/>
              <a:t>Anuario del Tercer Sector de Acción Social en España, 2010</a:t>
            </a:r>
            <a:endParaRPr lang="es-ES" sz="2000" dirty="0"/>
          </a:p>
        </p:txBody>
      </p:sp>
    </p:spTree>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Glosario</a:t>
            </a:r>
            <a:endParaRPr lang="es-ES" dirty="0"/>
          </a:p>
        </p:txBody>
      </p:sp>
      <p:sp>
        <p:nvSpPr>
          <p:cNvPr id="3" name="2 Marcador de contenido"/>
          <p:cNvSpPr>
            <a:spLocks noGrp="1"/>
          </p:cNvSpPr>
          <p:nvPr>
            <p:ph idx="1"/>
          </p:nvPr>
        </p:nvSpPr>
        <p:spPr/>
        <p:txBody>
          <a:bodyPr>
            <a:normAutofit fontScale="92500"/>
          </a:bodyPr>
          <a:lstStyle/>
          <a:p>
            <a:r>
              <a:rPr lang="es-ES_tradnl" dirty="0" smtClean="0"/>
              <a:t>Sociedad civil</a:t>
            </a:r>
          </a:p>
          <a:p>
            <a:r>
              <a:rPr lang="es-ES_tradnl" dirty="0" err="1" smtClean="0"/>
              <a:t>ONL</a:t>
            </a:r>
            <a:r>
              <a:rPr lang="es-ES_tradnl" dirty="0" smtClean="0"/>
              <a:t>, Non-</a:t>
            </a:r>
            <a:r>
              <a:rPr lang="es-ES_tradnl" dirty="0" err="1" smtClean="0"/>
              <a:t>profit</a:t>
            </a:r>
            <a:r>
              <a:rPr lang="es-ES_tradnl" dirty="0" smtClean="0"/>
              <a:t> </a:t>
            </a:r>
            <a:r>
              <a:rPr lang="es-ES_tradnl" dirty="0" err="1" smtClean="0"/>
              <a:t>organization</a:t>
            </a:r>
            <a:r>
              <a:rPr lang="es-ES_tradnl" dirty="0" smtClean="0"/>
              <a:t> </a:t>
            </a:r>
          </a:p>
          <a:p>
            <a:r>
              <a:rPr lang="es-ES_tradnl" dirty="0" smtClean="0"/>
              <a:t>ONG, </a:t>
            </a:r>
            <a:r>
              <a:rPr lang="es-ES_tradnl" dirty="0" err="1" smtClean="0"/>
              <a:t>ONGI</a:t>
            </a:r>
            <a:r>
              <a:rPr lang="es-ES_tradnl" dirty="0" smtClean="0"/>
              <a:t>, </a:t>
            </a:r>
            <a:r>
              <a:rPr lang="es-ES_tradnl" dirty="0" err="1" smtClean="0"/>
              <a:t>ONGD</a:t>
            </a:r>
            <a:endParaRPr lang="es-ES_tradnl" dirty="0" smtClean="0"/>
          </a:p>
          <a:p>
            <a:r>
              <a:rPr lang="es-ES_tradnl" dirty="0" smtClean="0"/>
              <a:t>Organizaciones de primer nivel (o de base)</a:t>
            </a:r>
          </a:p>
          <a:p>
            <a:pPr lvl="1"/>
            <a:r>
              <a:rPr lang="es-ES_tradnl" dirty="0" smtClean="0"/>
              <a:t>Asociación</a:t>
            </a:r>
          </a:p>
          <a:p>
            <a:pPr lvl="1"/>
            <a:r>
              <a:rPr lang="es-ES_tradnl" dirty="0" smtClean="0"/>
              <a:t>Fundación</a:t>
            </a:r>
          </a:p>
          <a:p>
            <a:r>
              <a:rPr lang="es-ES" dirty="0" smtClean="0"/>
              <a:t>Organizaciones de segundo y tercer nivel </a:t>
            </a:r>
          </a:p>
          <a:p>
            <a:pPr lvl="1"/>
            <a:r>
              <a:rPr lang="es-ES" dirty="0" smtClean="0"/>
              <a:t>Federaciones </a:t>
            </a:r>
          </a:p>
          <a:p>
            <a:pPr lvl="1"/>
            <a:r>
              <a:rPr lang="es-ES" dirty="0" smtClean="0"/>
              <a:t>Confederaciones</a:t>
            </a:r>
            <a:endParaRPr lang="es-ES_tradnl" dirty="0" smtClean="0"/>
          </a:p>
          <a:p>
            <a:endParaRPr lang="es-ES" dirty="0"/>
          </a:p>
        </p:txBody>
      </p:sp>
    </p:spTree>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75656" y="404664"/>
            <a:ext cx="7498080" cy="1143000"/>
          </a:xfrm>
        </p:spPr>
        <p:txBody>
          <a:bodyPr>
            <a:normAutofit fontScale="90000"/>
          </a:bodyPr>
          <a:lstStyle/>
          <a:p>
            <a:r>
              <a:rPr lang="es-ES_tradnl" dirty="0" smtClean="0"/>
              <a:t>Tercer sector desde el enfoque de la economía social</a:t>
            </a:r>
            <a:endParaRPr lang="es-ES" dirty="0"/>
          </a:p>
        </p:txBody>
      </p:sp>
      <p:graphicFrame>
        <p:nvGraphicFramePr>
          <p:cNvPr id="8" name="7 Diagrama"/>
          <p:cNvGraphicFramePr/>
          <p:nvPr>
            <p:extLst>
              <p:ext uri="{D42A27DB-BD31-4B8C-83A1-F6EECF244321}">
                <p14:modId xmlns:p14="http://schemas.microsoft.com/office/powerpoint/2010/main" val="3474157128"/>
              </p:ext>
            </p:extLst>
          </p:nvPr>
        </p:nvGraphicFramePr>
        <p:xfrm>
          <a:off x="2051720" y="2132856"/>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8 Elipse"/>
          <p:cNvSpPr/>
          <p:nvPr/>
        </p:nvSpPr>
        <p:spPr>
          <a:xfrm>
            <a:off x="6876256" y="2996952"/>
            <a:ext cx="2021798" cy="2448272"/>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s-ES_tradnl" sz="2400" dirty="0" smtClean="0"/>
              <a:t>Mercado</a:t>
            </a:r>
            <a:endParaRPr lang="es-ES" sz="2400" dirty="0"/>
          </a:p>
        </p:txBody>
      </p:sp>
      <p:sp>
        <p:nvSpPr>
          <p:cNvPr id="10" name="9 Elipse"/>
          <p:cNvSpPr/>
          <p:nvPr/>
        </p:nvSpPr>
        <p:spPr>
          <a:xfrm>
            <a:off x="1259632" y="2780928"/>
            <a:ext cx="2232248" cy="2592288"/>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ES_tradnl" sz="3200" dirty="0" smtClean="0"/>
              <a:t>Estado</a:t>
            </a:r>
            <a:endParaRPr lang="es-ES" sz="3200" dirty="0"/>
          </a:p>
        </p:txBody>
      </p:sp>
      <p:grpSp>
        <p:nvGrpSpPr>
          <p:cNvPr id="6" name="5 Grupo"/>
          <p:cNvGrpSpPr/>
          <p:nvPr/>
        </p:nvGrpSpPr>
        <p:grpSpPr>
          <a:xfrm>
            <a:off x="899592" y="5805264"/>
            <a:ext cx="3048000" cy="762000"/>
            <a:chOff x="0" y="3312600"/>
            <a:chExt cx="3048000" cy="762000"/>
          </a:xfrm>
        </p:grpSpPr>
        <p:sp>
          <p:nvSpPr>
            <p:cNvPr id="7" name="6 Rectángulo"/>
            <p:cNvSpPr/>
            <p:nvPr/>
          </p:nvSpPr>
          <p:spPr>
            <a:xfrm>
              <a:off x="0" y="3312600"/>
              <a:ext cx="3048000" cy="762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1" name="10 Rectángulo"/>
            <p:cNvSpPr/>
            <p:nvPr/>
          </p:nvSpPr>
          <p:spPr>
            <a:xfrm>
              <a:off x="0" y="3312600"/>
              <a:ext cx="3048000" cy="7620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es-ES_tradnl" sz="2700" kern="1200" dirty="0" smtClean="0"/>
                <a:t>Primer sector</a:t>
              </a:r>
              <a:endParaRPr lang="es-ES" sz="2700" kern="1200" dirty="0"/>
            </a:p>
          </p:txBody>
        </p:sp>
      </p:grpSp>
      <p:sp>
        <p:nvSpPr>
          <p:cNvPr id="12" name="11 Flecha abajo"/>
          <p:cNvSpPr/>
          <p:nvPr/>
        </p:nvSpPr>
        <p:spPr>
          <a:xfrm>
            <a:off x="5004048" y="5229200"/>
            <a:ext cx="635000" cy="406400"/>
          </a:xfrm>
          <a:prstGeom prst="downArrow">
            <a:avLst/>
          </a:prstGeom>
        </p:spPr>
        <p:style>
          <a:lnRef idx="2">
            <a:schemeClr val="lt1">
              <a:hueOff val="0"/>
              <a:satOff val="0"/>
              <a:lumOff val="0"/>
              <a:alphaOff val="0"/>
            </a:schemeClr>
          </a:lnRef>
          <a:fillRef idx="1">
            <a:schemeClr val="accent4">
              <a:tint val="40000"/>
              <a:hueOff val="0"/>
              <a:satOff val="0"/>
              <a:lumOff val="0"/>
              <a:alphaOff val="0"/>
            </a:schemeClr>
          </a:fillRef>
          <a:effectRef idx="0">
            <a:schemeClr val="accent4">
              <a:tint val="40000"/>
              <a:hueOff val="0"/>
              <a:satOff val="0"/>
              <a:lumOff val="0"/>
              <a:alphaOff val="0"/>
            </a:schemeClr>
          </a:effectRef>
          <a:fontRef idx="minor">
            <a:schemeClr val="dk1">
              <a:hueOff val="0"/>
              <a:satOff val="0"/>
              <a:lumOff val="0"/>
              <a:alphaOff val="0"/>
            </a:schemeClr>
          </a:fontRef>
        </p:style>
      </p:sp>
      <p:sp>
        <p:nvSpPr>
          <p:cNvPr id="13" name="12 Flecha abajo"/>
          <p:cNvSpPr/>
          <p:nvPr/>
        </p:nvSpPr>
        <p:spPr>
          <a:xfrm>
            <a:off x="7452320" y="5517232"/>
            <a:ext cx="635000" cy="406400"/>
          </a:xfrm>
          <a:prstGeom prst="downArrow">
            <a:avLst/>
          </a:prstGeom>
        </p:spPr>
        <p:style>
          <a:lnRef idx="2">
            <a:schemeClr val="lt1">
              <a:hueOff val="0"/>
              <a:satOff val="0"/>
              <a:lumOff val="0"/>
              <a:alphaOff val="0"/>
            </a:schemeClr>
          </a:lnRef>
          <a:fillRef idx="1">
            <a:schemeClr val="accent4">
              <a:tint val="40000"/>
              <a:hueOff val="0"/>
              <a:satOff val="0"/>
              <a:lumOff val="0"/>
              <a:alphaOff val="0"/>
            </a:schemeClr>
          </a:fillRef>
          <a:effectRef idx="0">
            <a:schemeClr val="accent4">
              <a:tint val="40000"/>
              <a:hueOff val="0"/>
              <a:satOff val="0"/>
              <a:lumOff val="0"/>
              <a:alphaOff val="0"/>
            </a:schemeClr>
          </a:effectRef>
          <a:fontRef idx="minor">
            <a:schemeClr val="dk1">
              <a:hueOff val="0"/>
              <a:satOff val="0"/>
              <a:lumOff val="0"/>
              <a:alphaOff val="0"/>
            </a:schemeClr>
          </a:fontRef>
        </p:style>
      </p:sp>
      <p:grpSp>
        <p:nvGrpSpPr>
          <p:cNvPr id="14" name="13 Grupo"/>
          <p:cNvGrpSpPr/>
          <p:nvPr/>
        </p:nvGrpSpPr>
        <p:grpSpPr>
          <a:xfrm>
            <a:off x="6096000" y="5733256"/>
            <a:ext cx="3048000" cy="762000"/>
            <a:chOff x="0" y="3312600"/>
            <a:chExt cx="3048000" cy="762000"/>
          </a:xfrm>
        </p:grpSpPr>
        <p:sp>
          <p:nvSpPr>
            <p:cNvPr id="15" name="14 Rectángulo"/>
            <p:cNvSpPr/>
            <p:nvPr/>
          </p:nvSpPr>
          <p:spPr>
            <a:xfrm>
              <a:off x="0" y="3312600"/>
              <a:ext cx="3048000" cy="762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6" name="15 Rectángulo"/>
            <p:cNvSpPr/>
            <p:nvPr/>
          </p:nvSpPr>
          <p:spPr>
            <a:xfrm>
              <a:off x="0" y="3312600"/>
              <a:ext cx="3048000" cy="7620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es-ES_tradnl" sz="2700" kern="1200" dirty="0" smtClean="0"/>
                <a:t>Segundo sector</a:t>
              </a:r>
              <a:endParaRPr lang="es-ES" sz="2700" kern="1200" dirty="0"/>
            </a:p>
          </p:txBody>
        </p:sp>
      </p:grpSp>
      <p:sp>
        <p:nvSpPr>
          <p:cNvPr id="17" name="16 CuadroTexto"/>
          <p:cNvSpPr txBox="1"/>
          <p:nvPr/>
        </p:nvSpPr>
        <p:spPr>
          <a:xfrm>
            <a:off x="6119664" y="6427113"/>
            <a:ext cx="3024336" cy="430887"/>
          </a:xfrm>
          <a:prstGeom prst="rect">
            <a:avLst/>
          </a:prstGeom>
          <a:noFill/>
        </p:spPr>
        <p:txBody>
          <a:bodyPr wrap="square" rtlCol="0">
            <a:spAutoFit/>
          </a:bodyPr>
          <a:lstStyle/>
          <a:p>
            <a:r>
              <a:rPr lang="es-ES" sz="1100" dirty="0" smtClean="0"/>
              <a:t>Anuario del Tercer Sector de Acción Social en España.  Fundación Luis Vives, 2010</a:t>
            </a:r>
            <a:endParaRPr lang="es-ES" sz="1100" dirty="0"/>
          </a:p>
        </p:txBody>
      </p:sp>
    </p:spTree>
    <p:extLst>
      <p:ext uri="{BB962C8B-B14F-4D97-AF65-F5344CB8AC3E}">
        <p14:creationId xmlns:p14="http://schemas.microsoft.com/office/powerpoint/2010/main" val="27257377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circle(in)">
                                      <p:cBhvr>
                                        <p:cTn id="10" dur="20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circle(in)">
                                      <p:cBhvr>
                                        <p:cTn id="15" dur="2000"/>
                                        <p:tgtEl>
                                          <p:spTgt spid="13"/>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circle(in)">
                                      <p:cBhvr>
                                        <p:cTn id="18" dur="2000"/>
                                        <p:tgtEl>
                                          <p:spTgt spid="9"/>
                                        </p:tgtEl>
                                      </p:cBhvr>
                                    </p:animEffect>
                                  </p:childTnLst>
                                </p:cTn>
                              </p:par>
                              <p:par>
                                <p:cTn id="19" presetID="6" presetClass="entr" presetSubtype="16"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circle(in)">
                                      <p:cBhvr>
                                        <p:cTn id="21" dur="2000"/>
                                        <p:tgtEl>
                                          <p:spTgt spid="14"/>
                                        </p:tgtEl>
                                      </p:cBhvr>
                                    </p:animEffect>
                                  </p:childTnLst>
                                </p:cTn>
                              </p:par>
                            </p:childTnLst>
                          </p:cTn>
                        </p:par>
                      </p:childTnLst>
                    </p:cTn>
                  </p:par>
                  <p:par>
                    <p:cTn id="22" fill="hold">
                      <p:stCondLst>
                        <p:cond delay="indefinite"/>
                      </p:stCondLst>
                      <p:childTnLst>
                        <p:par>
                          <p:cTn id="23" fill="hold">
                            <p:stCondLst>
                              <p:cond delay="0"/>
                            </p:stCondLst>
                            <p:childTnLst>
                              <p:par>
                                <p:cTn id="24" presetID="26"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wipe(down)">
                                      <p:cBhvr>
                                        <p:cTn id="26" dur="580">
                                          <p:stCondLst>
                                            <p:cond delay="0"/>
                                          </p:stCondLst>
                                        </p:cTn>
                                        <p:tgtEl>
                                          <p:spTgt spid="8"/>
                                        </p:tgtEl>
                                      </p:cBhvr>
                                    </p:animEffect>
                                    <p:anim calcmode="lin" valueType="num">
                                      <p:cBhvr>
                                        <p:cTn id="27"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8"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9"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30"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31"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32" dur="26">
                                          <p:stCondLst>
                                            <p:cond delay="650"/>
                                          </p:stCondLst>
                                        </p:cTn>
                                        <p:tgtEl>
                                          <p:spTgt spid="8"/>
                                        </p:tgtEl>
                                      </p:cBhvr>
                                      <p:to x="100000" y="60000"/>
                                    </p:animScale>
                                    <p:animScale>
                                      <p:cBhvr>
                                        <p:cTn id="33" dur="166" decel="50000">
                                          <p:stCondLst>
                                            <p:cond delay="676"/>
                                          </p:stCondLst>
                                        </p:cTn>
                                        <p:tgtEl>
                                          <p:spTgt spid="8"/>
                                        </p:tgtEl>
                                      </p:cBhvr>
                                      <p:to x="100000" y="100000"/>
                                    </p:animScale>
                                    <p:animScale>
                                      <p:cBhvr>
                                        <p:cTn id="34" dur="26">
                                          <p:stCondLst>
                                            <p:cond delay="1312"/>
                                          </p:stCondLst>
                                        </p:cTn>
                                        <p:tgtEl>
                                          <p:spTgt spid="8"/>
                                        </p:tgtEl>
                                      </p:cBhvr>
                                      <p:to x="100000" y="80000"/>
                                    </p:animScale>
                                    <p:animScale>
                                      <p:cBhvr>
                                        <p:cTn id="35" dur="166" decel="50000">
                                          <p:stCondLst>
                                            <p:cond delay="1338"/>
                                          </p:stCondLst>
                                        </p:cTn>
                                        <p:tgtEl>
                                          <p:spTgt spid="8"/>
                                        </p:tgtEl>
                                      </p:cBhvr>
                                      <p:to x="100000" y="100000"/>
                                    </p:animScale>
                                    <p:animScale>
                                      <p:cBhvr>
                                        <p:cTn id="36" dur="26">
                                          <p:stCondLst>
                                            <p:cond delay="1642"/>
                                          </p:stCondLst>
                                        </p:cTn>
                                        <p:tgtEl>
                                          <p:spTgt spid="8"/>
                                        </p:tgtEl>
                                      </p:cBhvr>
                                      <p:to x="100000" y="90000"/>
                                    </p:animScale>
                                    <p:animScale>
                                      <p:cBhvr>
                                        <p:cTn id="37" dur="166" decel="50000">
                                          <p:stCondLst>
                                            <p:cond delay="1668"/>
                                          </p:stCondLst>
                                        </p:cTn>
                                        <p:tgtEl>
                                          <p:spTgt spid="8"/>
                                        </p:tgtEl>
                                      </p:cBhvr>
                                      <p:to x="100000" y="100000"/>
                                    </p:animScale>
                                    <p:animScale>
                                      <p:cBhvr>
                                        <p:cTn id="38" dur="26">
                                          <p:stCondLst>
                                            <p:cond delay="1808"/>
                                          </p:stCondLst>
                                        </p:cTn>
                                        <p:tgtEl>
                                          <p:spTgt spid="8"/>
                                        </p:tgtEl>
                                      </p:cBhvr>
                                      <p:to x="100000" y="95000"/>
                                    </p:animScale>
                                    <p:animScale>
                                      <p:cBhvr>
                                        <p:cTn id="39"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P spid="9"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Elipse"/>
          <p:cNvSpPr/>
          <p:nvPr/>
        </p:nvSpPr>
        <p:spPr>
          <a:xfrm>
            <a:off x="6432178" y="2384846"/>
            <a:ext cx="2520280" cy="2736304"/>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s-ES_tradnl" sz="2800" dirty="0" smtClean="0"/>
              <a:t>Mercado</a:t>
            </a:r>
            <a:endParaRPr lang="es-ES" sz="2800" dirty="0"/>
          </a:p>
        </p:txBody>
      </p:sp>
      <p:sp>
        <p:nvSpPr>
          <p:cNvPr id="2" name="1 Título"/>
          <p:cNvSpPr>
            <a:spLocks noGrp="1"/>
          </p:cNvSpPr>
          <p:nvPr>
            <p:ph type="title"/>
          </p:nvPr>
        </p:nvSpPr>
        <p:spPr/>
        <p:txBody>
          <a:bodyPr>
            <a:normAutofit fontScale="90000"/>
          </a:bodyPr>
          <a:lstStyle/>
          <a:p>
            <a:r>
              <a:rPr lang="es-ES_tradnl" dirty="0" smtClean="0"/>
              <a:t>Tercer sector desde el enfoque</a:t>
            </a:r>
            <a:r>
              <a:rPr lang="es-ES_tradnl" baseline="0" dirty="0" smtClean="0"/>
              <a:t> no lucrativo</a:t>
            </a:r>
            <a:endParaRPr lang="es-ES" dirty="0"/>
          </a:p>
        </p:txBody>
      </p:sp>
      <p:graphicFrame>
        <p:nvGraphicFramePr>
          <p:cNvPr id="5" name="4 Diagrama"/>
          <p:cNvGraphicFramePr/>
          <p:nvPr>
            <p:extLst>
              <p:ext uri="{D42A27DB-BD31-4B8C-83A1-F6EECF244321}">
                <p14:modId xmlns:p14="http://schemas.microsoft.com/office/powerpoint/2010/main" val="2187592273"/>
              </p:ext>
            </p:extLst>
          </p:nvPr>
        </p:nvGraphicFramePr>
        <p:xfrm>
          <a:off x="1835696" y="1469008"/>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6 Elipse"/>
          <p:cNvSpPr/>
          <p:nvPr/>
        </p:nvSpPr>
        <p:spPr>
          <a:xfrm>
            <a:off x="1043608" y="2276872"/>
            <a:ext cx="2520280" cy="2736304"/>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ES_tradnl" sz="3600" dirty="0" smtClean="0"/>
              <a:t>Estado</a:t>
            </a:r>
            <a:endParaRPr lang="es-ES" sz="3600" dirty="0"/>
          </a:p>
        </p:txBody>
      </p:sp>
      <p:grpSp>
        <p:nvGrpSpPr>
          <p:cNvPr id="8" name="7 Grupo"/>
          <p:cNvGrpSpPr/>
          <p:nvPr/>
        </p:nvGrpSpPr>
        <p:grpSpPr>
          <a:xfrm>
            <a:off x="923256" y="5445224"/>
            <a:ext cx="3024336" cy="834008"/>
            <a:chOff x="0" y="3312600"/>
            <a:chExt cx="3048000" cy="762000"/>
          </a:xfrm>
        </p:grpSpPr>
        <p:sp>
          <p:nvSpPr>
            <p:cNvPr id="9" name="8 Rectángulo"/>
            <p:cNvSpPr/>
            <p:nvPr/>
          </p:nvSpPr>
          <p:spPr>
            <a:xfrm>
              <a:off x="0" y="3312600"/>
              <a:ext cx="3048000" cy="762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0" name="9 Rectángulo"/>
            <p:cNvSpPr/>
            <p:nvPr/>
          </p:nvSpPr>
          <p:spPr>
            <a:xfrm>
              <a:off x="0" y="3312600"/>
              <a:ext cx="3048000" cy="7620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es-ES_tradnl" sz="2700" kern="1200" dirty="0" smtClean="0"/>
                <a:t>Primer sector</a:t>
              </a:r>
              <a:endParaRPr lang="es-ES" sz="2700" kern="1200" dirty="0"/>
            </a:p>
          </p:txBody>
        </p:sp>
      </p:grpSp>
      <p:grpSp>
        <p:nvGrpSpPr>
          <p:cNvPr id="11" name="10 Grupo"/>
          <p:cNvGrpSpPr/>
          <p:nvPr/>
        </p:nvGrpSpPr>
        <p:grpSpPr>
          <a:xfrm>
            <a:off x="6119664" y="5373216"/>
            <a:ext cx="3024336" cy="834008"/>
            <a:chOff x="0" y="3312600"/>
            <a:chExt cx="3048000" cy="762000"/>
          </a:xfrm>
        </p:grpSpPr>
        <p:sp>
          <p:nvSpPr>
            <p:cNvPr id="12" name="11 Rectángulo"/>
            <p:cNvSpPr/>
            <p:nvPr/>
          </p:nvSpPr>
          <p:spPr>
            <a:xfrm>
              <a:off x="0" y="3312600"/>
              <a:ext cx="3048000" cy="762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3" name="12 Rectángulo"/>
            <p:cNvSpPr/>
            <p:nvPr/>
          </p:nvSpPr>
          <p:spPr>
            <a:xfrm>
              <a:off x="0" y="3312600"/>
              <a:ext cx="3048000" cy="7620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es-ES_tradnl" sz="2700" kern="1200" dirty="0" smtClean="0"/>
                <a:t>Segundo sector</a:t>
              </a:r>
              <a:endParaRPr lang="es-ES" sz="2700" kern="1200" dirty="0"/>
            </a:p>
          </p:txBody>
        </p:sp>
      </p:grpSp>
      <p:sp>
        <p:nvSpPr>
          <p:cNvPr id="14" name="13 CuadroTexto"/>
          <p:cNvSpPr txBox="1"/>
          <p:nvPr/>
        </p:nvSpPr>
        <p:spPr>
          <a:xfrm>
            <a:off x="5796136" y="6165304"/>
            <a:ext cx="3024336" cy="430887"/>
          </a:xfrm>
          <a:prstGeom prst="rect">
            <a:avLst/>
          </a:prstGeom>
          <a:noFill/>
        </p:spPr>
        <p:txBody>
          <a:bodyPr wrap="square" rtlCol="0">
            <a:spAutoFit/>
          </a:bodyPr>
          <a:lstStyle/>
          <a:p>
            <a:r>
              <a:rPr lang="es-ES" sz="1100" dirty="0" smtClean="0"/>
              <a:t>Anuario del Tercer Sector de Acción Social en España.  Fundación Luis Vives, 2010</a:t>
            </a:r>
            <a:endParaRPr lang="es-ES" sz="1100" dirty="0"/>
          </a:p>
        </p:txBody>
      </p:sp>
    </p:spTree>
    <p:extLst>
      <p:ext uri="{BB962C8B-B14F-4D97-AF65-F5344CB8AC3E}">
        <p14:creationId xmlns:p14="http://schemas.microsoft.com/office/powerpoint/2010/main" val="149869660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par>
                                <p:cTn id="8" presetID="6" presetClass="entr" presetSubtype="16"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ircle(in)">
                                      <p:cBhvr>
                                        <p:cTn id="10" dur="2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circle(in)">
                                      <p:cBhvr>
                                        <p:cTn id="15" dur="20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circle(in)">
                                      <p:cBhvr>
                                        <p:cTn id="20" dur="2000"/>
                                        <p:tgtEl>
                                          <p:spTgt spid="6"/>
                                        </p:tgtEl>
                                      </p:cBhvr>
                                    </p:animEffect>
                                  </p:childTnLst>
                                </p:cTn>
                              </p:par>
                              <p:par>
                                <p:cTn id="21" presetID="6" presetClass="entr" presetSubtype="16"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circle(in)">
                                      <p:cBhvr>
                                        <p:cTn id="23"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Graphic spid="5" grpId="0">
        <p:bldAsOne/>
      </p:bldGraphic>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Tercer Sector de Acción Social</a:t>
            </a:r>
            <a:endParaRPr lang="es-ES" dirty="0"/>
          </a:p>
        </p:txBody>
      </p:sp>
      <p:sp>
        <p:nvSpPr>
          <p:cNvPr id="3" name="2 Marcador de contenido"/>
          <p:cNvSpPr>
            <a:spLocks noGrp="1"/>
          </p:cNvSpPr>
          <p:nvPr>
            <p:ph idx="1"/>
          </p:nvPr>
        </p:nvSpPr>
        <p:spPr>
          <a:xfrm>
            <a:off x="1435608" y="1700808"/>
            <a:ext cx="7498080" cy="4547592"/>
          </a:xfrm>
        </p:spPr>
        <p:txBody>
          <a:bodyPr>
            <a:normAutofit/>
          </a:bodyPr>
          <a:lstStyle/>
          <a:p>
            <a:pPr algn="just">
              <a:buNone/>
            </a:pPr>
            <a:r>
              <a:rPr lang="es-ES" sz="2600" i="1" dirty="0" smtClean="0"/>
              <a:t>El ámbito formado por entidades </a:t>
            </a:r>
            <a:r>
              <a:rPr lang="es-ES" sz="2600" b="1" i="1" dirty="0" smtClean="0"/>
              <a:t>privadas</a:t>
            </a:r>
            <a:r>
              <a:rPr lang="es-ES" sz="2600" i="1" dirty="0" smtClean="0"/>
              <a:t> de carácter </a:t>
            </a:r>
            <a:r>
              <a:rPr lang="es-ES" sz="2600" b="1" i="1" dirty="0" smtClean="0"/>
              <a:t>voluntario</a:t>
            </a:r>
            <a:r>
              <a:rPr lang="es-ES" sz="2600" i="1" dirty="0" smtClean="0"/>
              <a:t>, no gubernamentales y </a:t>
            </a:r>
            <a:r>
              <a:rPr lang="es-ES" sz="2600" b="1" i="1" dirty="0" smtClean="0"/>
              <a:t>sin ánimo de lucro </a:t>
            </a:r>
            <a:r>
              <a:rPr lang="es-ES" sz="2600" i="1" dirty="0" smtClean="0"/>
              <a:t>que, surgidas de la libre iniciativa ciudadana, funcionan de forma </a:t>
            </a:r>
            <a:r>
              <a:rPr lang="es-ES" sz="2600" b="1" i="1" dirty="0" smtClean="0"/>
              <a:t>autónoma y solidaria </a:t>
            </a:r>
            <a:r>
              <a:rPr lang="es-ES" sz="2600" i="1" dirty="0" smtClean="0"/>
              <a:t>tratando, </a:t>
            </a:r>
            <a:r>
              <a:rPr lang="es-ES" sz="2600" i="1" dirty="0" smtClean="0"/>
              <a:t>[…] </a:t>
            </a:r>
            <a:r>
              <a:rPr lang="es-ES" sz="2600" i="1" dirty="0" smtClean="0"/>
              <a:t>de impulsar el reconocimiento y el ejercicio de los </a:t>
            </a:r>
            <a:r>
              <a:rPr lang="es-ES" sz="2600" b="1" i="1" dirty="0" smtClean="0"/>
              <a:t>derechos sociales</a:t>
            </a:r>
            <a:r>
              <a:rPr lang="es-ES" sz="2600" i="1" dirty="0" smtClean="0"/>
              <a:t>, de lograr la cohesión y la </a:t>
            </a:r>
            <a:r>
              <a:rPr lang="es-ES" sz="2600" b="1" i="1" dirty="0" smtClean="0"/>
              <a:t>inclusión social </a:t>
            </a:r>
            <a:r>
              <a:rPr lang="es-ES" sz="2600" i="1" dirty="0" smtClean="0"/>
              <a:t>activa de las personas en todas sus dimensiones, prestando </a:t>
            </a:r>
            <a:r>
              <a:rPr lang="es-ES" sz="2600" i="1" dirty="0" smtClean="0"/>
              <a:t>apoyo </a:t>
            </a:r>
            <a:r>
              <a:rPr lang="es-ES" sz="2600" i="1" dirty="0" smtClean="0"/>
              <a:t>a </a:t>
            </a:r>
            <a:r>
              <a:rPr lang="es-ES" sz="2600" i="1" dirty="0" smtClean="0"/>
              <a:t>personas </a:t>
            </a:r>
            <a:r>
              <a:rPr lang="es-ES" sz="2600" i="1" dirty="0" smtClean="0"/>
              <a:t>y grupos sociales </a:t>
            </a:r>
            <a:r>
              <a:rPr lang="es-ES" sz="2600" i="1" dirty="0" smtClean="0"/>
              <a:t>[…] </a:t>
            </a:r>
            <a:r>
              <a:rPr lang="es-ES" sz="2600" i="1" dirty="0" smtClean="0"/>
              <a:t>en </a:t>
            </a:r>
            <a:r>
              <a:rPr lang="es-ES" sz="2600" i="1" dirty="0" smtClean="0"/>
              <a:t>situación más vulnerable o en riesgo de exclusión social.</a:t>
            </a:r>
          </a:p>
        </p:txBody>
      </p:sp>
      <p:sp>
        <p:nvSpPr>
          <p:cNvPr id="4" name="3 CuadroTexto"/>
          <p:cNvSpPr txBox="1"/>
          <p:nvPr/>
        </p:nvSpPr>
        <p:spPr>
          <a:xfrm>
            <a:off x="4932040" y="6093296"/>
            <a:ext cx="3888432" cy="461665"/>
          </a:xfrm>
          <a:prstGeom prst="rect">
            <a:avLst/>
          </a:prstGeom>
          <a:noFill/>
        </p:spPr>
        <p:txBody>
          <a:bodyPr wrap="square" rtlCol="0">
            <a:spAutoFit/>
          </a:bodyPr>
          <a:lstStyle/>
          <a:p>
            <a:r>
              <a:rPr lang="es-ES" sz="1200" dirty="0" smtClean="0"/>
              <a:t>Plan Estratégico del Tercer Sector de Acción Social,</a:t>
            </a:r>
          </a:p>
          <a:p>
            <a:r>
              <a:rPr lang="es-ES" sz="1200" dirty="0" smtClean="0"/>
              <a:t>Plataforma de ONG de Acción Social. Madrid, 2006.</a:t>
            </a:r>
            <a:endParaRPr lang="es-ES" sz="1200" dirty="0"/>
          </a:p>
        </p:txBody>
      </p:sp>
    </p:spTree>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206</TotalTime>
  <Words>2007</Words>
  <Application>Microsoft Office PowerPoint</Application>
  <PresentationFormat>Presentación en pantalla (4:3)</PresentationFormat>
  <Paragraphs>177</Paragraphs>
  <Slides>27</Slides>
  <Notes>4</Notes>
  <HiddenSlides>0</HiddenSlides>
  <MMClips>0</MMClips>
  <ScaleCrop>false</ScaleCrop>
  <HeadingPairs>
    <vt:vector size="4" baseType="variant">
      <vt:variant>
        <vt:lpstr>Tema</vt:lpstr>
      </vt:variant>
      <vt:variant>
        <vt:i4>1</vt:i4>
      </vt:variant>
      <vt:variant>
        <vt:lpstr>Títulos de diapositiva</vt:lpstr>
      </vt:variant>
      <vt:variant>
        <vt:i4>27</vt:i4>
      </vt:variant>
    </vt:vector>
  </HeadingPairs>
  <TitlesOfParts>
    <vt:vector size="28" baseType="lpstr">
      <vt:lpstr>Solsticio</vt:lpstr>
      <vt:lpstr>Participación ciudadana, voluntariado y tercer sector</vt:lpstr>
      <vt:lpstr> Índice</vt:lpstr>
      <vt:lpstr>Lecturas recomendadas</vt:lpstr>
      <vt:lpstr>Introducción al análisis del Tercer Sector</vt:lpstr>
      <vt:lpstr>Introducción</vt:lpstr>
      <vt:lpstr>Glosario</vt:lpstr>
      <vt:lpstr>Tercer sector desde el enfoque de la economía social</vt:lpstr>
      <vt:lpstr>Tercer sector desde el enfoque no lucrativo</vt:lpstr>
      <vt:lpstr>Tercer Sector de Acción Social</vt:lpstr>
      <vt:lpstr>Características del TSAS</vt:lpstr>
      <vt:lpstr>¿Qué es el voluntariado?</vt:lpstr>
      <vt:lpstr>En el voluntariado podemos distinguir tres grandes campos:</vt:lpstr>
      <vt:lpstr>Voluntariado de acción social</vt:lpstr>
      <vt:lpstr>Voluntariado en Cooperación al Desarrollo </vt:lpstr>
      <vt:lpstr> Voluntariado Virtual y Ciberactivismo</vt:lpstr>
      <vt:lpstr>Distribución porcentual de entidades según grupo prioritario de beneficiarios</vt:lpstr>
      <vt:lpstr>Estructura y funciones de las entidades del TSAS</vt:lpstr>
      <vt:lpstr>Tipos de entidades del TSAS</vt:lpstr>
      <vt:lpstr>Origen de las OTS</vt:lpstr>
      <vt:lpstr>Antigüedad media del TSAS</vt:lpstr>
      <vt:lpstr>Naturaleza de la financiación de las asociaciones</vt:lpstr>
      <vt:lpstr>Órganos de Gobierno</vt:lpstr>
      <vt:lpstr>Anexos</vt:lpstr>
      <vt:lpstr>Presentación de PowerPoint</vt:lpstr>
      <vt:lpstr>Presentación de PowerPoint</vt:lpstr>
      <vt:lpstr>Presentación de PowerPoint</vt:lpstr>
      <vt:lpstr>Referencias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Juan</dc:creator>
  <cp:lastModifiedBy>Juan</cp:lastModifiedBy>
  <cp:revision>23</cp:revision>
  <dcterms:created xsi:type="dcterms:W3CDTF">2011-03-04T13:07:58Z</dcterms:created>
  <dcterms:modified xsi:type="dcterms:W3CDTF">2011-03-07T08:01:22Z</dcterms:modified>
</cp:coreProperties>
</file>